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7" r:id="rId3"/>
    <p:sldId id="268" r:id="rId4"/>
    <p:sldId id="269" r:id="rId5"/>
    <p:sldId id="270" r:id="rId6"/>
    <p:sldId id="271" r:id="rId7"/>
    <p:sldId id="272" r:id="rId8"/>
    <p:sldId id="273" r:id="rId9"/>
    <p:sldId id="274" r:id="rId10"/>
    <p:sldId id="278" r:id="rId11"/>
    <p:sldId id="275" r:id="rId12"/>
    <p:sldId id="276" r:id="rId13"/>
    <p:sldId id="277" r:id="rId14"/>
    <p:sldId id="279" r:id="rId15"/>
    <p:sldId id="266" r:id="rId16"/>
    <p:sldId id="265" r:id="rId17"/>
    <p:sldId id="292" r:id="rId18"/>
    <p:sldId id="288" r:id="rId19"/>
    <p:sldId id="289" r:id="rId20"/>
    <p:sldId id="290" r:id="rId21"/>
    <p:sldId id="291" r:id="rId22"/>
    <p:sldId id="264" r:id="rId23"/>
    <p:sldId id="284" r:id="rId24"/>
    <p:sldId id="263" r:id="rId25"/>
    <p:sldId id="262" r:id="rId26"/>
    <p:sldId id="261" r:id="rId27"/>
    <p:sldId id="260" r:id="rId28"/>
    <p:sldId id="259" r:id="rId29"/>
    <p:sldId id="258" r:id="rId30"/>
    <p:sldId id="257" r:id="rId31"/>
    <p:sldId id="286" r:id="rId32"/>
    <p:sldId id="287" r:id="rId33"/>
    <p:sldId id="285" r:id="rId34"/>
    <p:sldId id="281" r:id="rId35"/>
    <p:sldId id="282" r:id="rId36"/>
    <p:sldId id="283" r:id="rId37"/>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662" autoAdjust="0"/>
  </p:normalViewPr>
  <p:slideViewPr>
    <p:cSldViewPr>
      <p:cViewPr varScale="1">
        <p:scale>
          <a:sx n="81" d="100"/>
          <a:sy n="81" d="100"/>
        </p:scale>
        <p:origin x="-1242" y="-84"/>
      </p:cViewPr>
      <p:guideLst>
        <p:guide orient="horz" pos="2160"/>
        <p:guide pos="2880"/>
      </p:guideLst>
    </p:cSldViewPr>
  </p:slideViewPr>
  <p:outlineViewPr>
    <p:cViewPr>
      <p:scale>
        <a:sx n="33" d="100"/>
        <a:sy n="33" d="100"/>
      </p:scale>
      <p:origin x="0" y="26358"/>
    </p:cViewPr>
  </p:outlineViewPr>
  <p:notesTextViewPr>
    <p:cViewPr>
      <p:scale>
        <a:sx n="100" d="100"/>
        <a:sy n="100" d="100"/>
      </p:scale>
      <p:origin x="0" y="0"/>
    </p:cViewPr>
  </p:notesTextViewPr>
  <p:sorterViewPr>
    <p:cViewPr>
      <p:scale>
        <a:sx n="66" d="100"/>
        <a:sy n="66" d="100"/>
      </p:scale>
      <p:origin x="0" y="12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14"/>
          <p:cNvSpPr>
            <a:spLocks noGrp="1" noChangeArrowheads="1"/>
          </p:cNvSpPr>
          <p:nvPr>
            <p:ph type="dt" sz="half" idx="10"/>
          </p:nvPr>
        </p:nvSpPr>
        <p:spPr>
          <a:ln/>
        </p:spPr>
        <p:txBody>
          <a:bodyPr/>
          <a:lstStyle>
            <a:lvl1pPr>
              <a:defRPr/>
            </a:lvl1pPr>
          </a:lstStyle>
          <a:p>
            <a:pPr>
              <a:defRPr/>
            </a:pPr>
            <a:fld id="{33345E84-43FD-40FC-AF1D-40CD3335D831}" type="datetimeFigureOut">
              <a:rPr lang="el-GR"/>
              <a:pPr>
                <a:defRPr/>
              </a:pPr>
              <a:t>26/6/2012</a:t>
            </a:fld>
            <a:endParaRPr lang="el-GR"/>
          </a:p>
        </p:txBody>
      </p:sp>
      <p:sp>
        <p:nvSpPr>
          <p:cNvPr id="5" name="Rectangle 15"/>
          <p:cNvSpPr>
            <a:spLocks noGrp="1" noChangeArrowheads="1"/>
          </p:cNvSpPr>
          <p:nvPr>
            <p:ph type="ftr" sz="quarter" idx="11"/>
          </p:nvPr>
        </p:nvSpPr>
        <p:spPr>
          <a:ln/>
        </p:spPr>
        <p:txBody>
          <a:bodyPr/>
          <a:lstStyle>
            <a:lvl1pPr>
              <a:defRPr/>
            </a:lvl1pPr>
          </a:lstStyle>
          <a:p>
            <a:pPr>
              <a:defRPr/>
            </a:pPr>
            <a:endParaRPr lang="el-GR"/>
          </a:p>
        </p:txBody>
      </p:sp>
      <p:sp>
        <p:nvSpPr>
          <p:cNvPr id="6" name="Rectangle 16"/>
          <p:cNvSpPr>
            <a:spLocks noGrp="1" noChangeArrowheads="1"/>
          </p:cNvSpPr>
          <p:nvPr>
            <p:ph type="sldNum" sz="quarter" idx="12"/>
          </p:nvPr>
        </p:nvSpPr>
        <p:spPr>
          <a:ln/>
        </p:spPr>
        <p:txBody>
          <a:bodyPr/>
          <a:lstStyle>
            <a:lvl1pPr>
              <a:defRPr/>
            </a:lvl1pPr>
          </a:lstStyle>
          <a:p>
            <a:pPr>
              <a:defRPr/>
            </a:pPr>
            <a:fld id="{AE06A46B-A42F-4C89-AE1D-66E8B39EF5E1}" type="slidenum">
              <a:rPr lang="el-GR"/>
              <a:pPr>
                <a:defRPr/>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smtClean="0"/>
              <a:t>Kλικ για επεξεργασία των στυλ του υποδείγματος</a:t>
            </a:r>
          </a:p>
        </p:txBody>
      </p:sp>
      <p:sp>
        <p:nvSpPr>
          <p:cNvPr id="4" name="Rectangle 14"/>
          <p:cNvSpPr>
            <a:spLocks noGrp="1" noChangeArrowheads="1"/>
          </p:cNvSpPr>
          <p:nvPr>
            <p:ph type="dt" sz="half" idx="10"/>
          </p:nvPr>
        </p:nvSpPr>
        <p:spPr>
          <a:ln/>
        </p:spPr>
        <p:txBody>
          <a:bodyPr/>
          <a:lstStyle>
            <a:lvl1pPr>
              <a:defRPr/>
            </a:lvl1pPr>
          </a:lstStyle>
          <a:p>
            <a:pPr>
              <a:defRPr/>
            </a:pPr>
            <a:fld id="{57325D3D-3160-4801-A0CE-2B4D4059CEDC}" type="datetimeFigureOut">
              <a:rPr lang="el-GR"/>
              <a:pPr>
                <a:defRPr/>
              </a:pPr>
              <a:t>26/6/2012</a:t>
            </a:fld>
            <a:endParaRPr lang="el-GR"/>
          </a:p>
        </p:txBody>
      </p:sp>
      <p:sp>
        <p:nvSpPr>
          <p:cNvPr id="5" name="Rectangle 15"/>
          <p:cNvSpPr>
            <a:spLocks noGrp="1" noChangeArrowheads="1"/>
          </p:cNvSpPr>
          <p:nvPr>
            <p:ph type="ftr" sz="quarter" idx="11"/>
          </p:nvPr>
        </p:nvSpPr>
        <p:spPr>
          <a:ln/>
        </p:spPr>
        <p:txBody>
          <a:bodyPr/>
          <a:lstStyle>
            <a:lvl1pPr>
              <a:defRPr/>
            </a:lvl1pPr>
          </a:lstStyle>
          <a:p>
            <a:pPr>
              <a:defRPr/>
            </a:pPr>
            <a:endParaRPr lang="el-GR"/>
          </a:p>
        </p:txBody>
      </p:sp>
      <p:sp>
        <p:nvSpPr>
          <p:cNvPr id="6" name="Rectangle 16"/>
          <p:cNvSpPr>
            <a:spLocks noGrp="1" noChangeArrowheads="1"/>
          </p:cNvSpPr>
          <p:nvPr>
            <p:ph type="sldNum" sz="quarter" idx="12"/>
          </p:nvPr>
        </p:nvSpPr>
        <p:spPr>
          <a:ln/>
        </p:spPr>
        <p:txBody>
          <a:bodyPr/>
          <a:lstStyle>
            <a:lvl1pPr>
              <a:defRPr/>
            </a:lvl1pPr>
          </a:lstStyle>
          <a:p>
            <a:pPr>
              <a:defRPr/>
            </a:pPr>
            <a:fld id="{E4DEC2AA-7E84-44D1-81C3-1DEF6D2899B1}" type="slidenum">
              <a:rPr lang="el-GR"/>
              <a:pPr>
                <a:defRPr/>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1295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5257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Rectangle 14"/>
          <p:cNvSpPr>
            <a:spLocks noGrp="1" noChangeArrowheads="1"/>
          </p:cNvSpPr>
          <p:nvPr>
            <p:ph type="dt" sz="half" idx="10"/>
          </p:nvPr>
        </p:nvSpPr>
        <p:spPr>
          <a:ln/>
        </p:spPr>
        <p:txBody>
          <a:bodyPr/>
          <a:lstStyle>
            <a:lvl1pPr>
              <a:defRPr/>
            </a:lvl1pPr>
          </a:lstStyle>
          <a:p>
            <a:pPr>
              <a:defRPr/>
            </a:pPr>
            <a:fld id="{6D07F2F5-5986-43DF-AC9A-7DB283791845}" type="datetimeFigureOut">
              <a:rPr lang="el-GR"/>
              <a:pPr>
                <a:defRPr/>
              </a:pPr>
              <a:t>26/6/2012</a:t>
            </a:fld>
            <a:endParaRPr lang="el-GR"/>
          </a:p>
        </p:txBody>
      </p:sp>
      <p:sp>
        <p:nvSpPr>
          <p:cNvPr id="6" name="Rectangle 15"/>
          <p:cNvSpPr>
            <a:spLocks noGrp="1" noChangeArrowheads="1"/>
          </p:cNvSpPr>
          <p:nvPr>
            <p:ph type="ftr" sz="quarter" idx="11"/>
          </p:nvPr>
        </p:nvSpPr>
        <p:spPr>
          <a:ln/>
        </p:spPr>
        <p:txBody>
          <a:bodyPr/>
          <a:lstStyle>
            <a:lvl1pPr>
              <a:defRPr/>
            </a:lvl1pPr>
          </a:lstStyle>
          <a:p>
            <a:pPr>
              <a:defRPr/>
            </a:pPr>
            <a:endParaRPr lang="el-GR"/>
          </a:p>
        </p:txBody>
      </p:sp>
      <p:sp>
        <p:nvSpPr>
          <p:cNvPr id="7" name="Rectangle 16"/>
          <p:cNvSpPr>
            <a:spLocks noGrp="1" noChangeArrowheads="1"/>
          </p:cNvSpPr>
          <p:nvPr>
            <p:ph type="sldNum" sz="quarter" idx="12"/>
          </p:nvPr>
        </p:nvSpPr>
        <p:spPr>
          <a:ln/>
        </p:spPr>
        <p:txBody>
          <a:bodyPr/>
          <a:lstStyle>
            <a:lvl1pPr>
              <a:defRPr/>
            </a:lvl1pPr>
          </a:lstStyle>
          <a:p>
            <a:pPr>
              <a:defRPr/>
            </a:pPr>
            <a:fld id="{04C162BA-F135-4344-89E7-E52EE143311B}" type="slidenum">
              <a:rPr lang="el-GR"/>
              <a:pPr>
                <a:defRPr/>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Rectangle 14"/>
          <p:cNvSpPr>
            <a:spLocks noGrp="1" noChangeArrowheads="1"/>
          </p:cNvSpPr>
          <p:nvPr>
            <p:ph type="dt" sz="half" idx="10"/>
          </p:nvPr>
        </p:nvSpPr>
        <p:spPr>
          <a:ln/>
        </p:spPr>
        <p:txBody>
          <a:bodyPr/>
          <a:lstStyle>
            <a:lvl1pPr>
              <a:defRPr/>
            </a:lvl1pPr>
          </a:lstStyle>
          <a:p>
            <a:pPr>
              <a:defRPr/>
            </a:pPr>
            <a:fld id="{12ED0686-5FB9-4DBC-BCFC-1DE8003CF075}" type="datetimeFigureOut">
              <a:rPr lang="el-GR"/>
              <a:pPr>
                <a:defRPr/>
              </a:pPr>
              <a:t>26/6/2012</a:t>
            </a:fld>
            <a:endParaRPr lang="el-GR"/>
          </a:p>
        </p:txBody>
      </p:sp>
      <p:sp>
        <p:nvSpPr>
          <p:cNvPr id="8" name="Rectangle 15"/>
          <p:cNvSpPr>
            <a:spLocks noGrp="1" noChangeArrowheads="1"/>
          </p:cNvSpPr>
          <p:nvPr>
            <p:ph type="ftr" sz="quarter" idx="11"/>
          </p:nvPr>
        </p:nvSpPr>
        <p:spPr>
          <a:ln/>
        </p:spPr>
        <p:txBody>
          <a:bodyPr/>
          <a:lstStyle>
            <a:lvl1pPr>
              <a:defRPr/>
            </a:lvl1pPr>
          </a:lstStyle>
          <a:p>
            <a:pPr>
              <a:defRPr/>
            </a:pPr>
            <a:endParaRPr lang="el-GR"/>
          </a:p>
        </p:txBody>
      </p:sp>
      <p:sp>
        <p:nvSpPr>
          <p:cNvPr id="9" name="Rectangle 16"/>
          <p:cNvSpPr>
            <a:spLocks noGrp="1" noChangeArrowheads="1"/>
          </p:cNvSpPr>
          <p:nvPr>
            <p:ph type="sldNum" sz="quarter" idx="12"/>
          </p:nvPr>
        </p:nvSpPr>
        <p:spPr>
          <a:ln/>
        </p:spPr>
        <p:txBody>
          <a:bodyPr/>
          <a:lstStyle>
            <a:lvl1pPr>
              <a:defRPr/>
            </a:lvl1pPr>
          </a:lstStyle>
          <a:p>
            <a:pPr>
              <a:defRPr/>
            </a:pPr>
            <a:fld id="{CB8F9792-9C55-4587-9F18-E757BDD520D4}" type="slidenum">
              <a:rPr lang="el-GR"/>
              <a:pPr>
                <a:defRPr/>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Rectangle 14"/>
          <p:cNvSpPr>
            <a:spLocks noGrp="1" noChangeArrowheads="1"/>
          </p:cNvSpPr>
          <p:nvPr>
            <p:ph type="dt" sz="half" idx="10"/>
          </p:nvPr>
        </p:nvSpPr>
        <p:spPr>
          <a:ln/>
        </p:spPr>
        <p:txBody>
          <a:bodyPr/>
          <a:lstStyle>
            <a:lvl1pPr>
              <a:defRPr/>
            </a:lvl1pPr>
          </a:lstStyle>
          <a:p>
            <a:pPr>
              <a:defRPr/>
            </a:pPr>
            <a:fld id="{5A3C6FCD-05FB-4E55-96A9-5648B0A83FD6}" type="datetimeFigureOut">
              <a:rPr lang="el-GR"/>
              <a:pPr>
                <a:defRPr/>
              </a:pPr>
              <a:t>26/6/2012</a:t>
            </a:fld>
            <a:endParaRPr lang="el-GR"/>
          </a:p>
        </p:txBody>
      </p:sp>
      <p:sp>
        <p:nvSpPr>
          <p:cNvPr id="4" name="Rectangle 15"/>
          <p:cNvSpPr>
            <a:spLocks noGrp="1" noChangeArrowheads="1"/>
          </p:cNvSpPr>
          <p:nvPr>
            <p:ph type="ftr" sz="quarter" idx="11"/>
          </p:nvPr>
        </p:nvSpPr>
        <p:spPr>
          <a:ln/>
        </p:spPr>
        <p:txBody>
          <a:bodyPr/>
          <a:lstStyle>
            <a:lvl1pPr>
              <a:defRPr/>
            </a:lvl1pPr>
          </a:lstStyle>
          <a:p>
            <a:pPr>
              <a:defRPr/>
            </a:pPr>
            <a:endParaRPr lang="el-GR"/>
          </a:p>
        </p:txBody>
      </p:sp>
      <p:sp>
        <p:nvSpPr>
          <p:cNvPr id="5" name="Rectangle 16"/>
          <p:cNvSpPr>
            <a:spLocks noGrp="1" noChangeArrowheads="1"/>
          </p:cNvSpPr>
          <p:nvPr>
            <p:ph type="sldNum" sz="quarter" idx="12"/>
          </p:nvPr>
        </p:nvSpPr>
        <p:spPr>
          <a:ln/>
        </p:spPr>
        <p:txBody>
          <a:bodyPr/>
          <a:lstStyle>
            <a:lvl1pPr>
              <a:defRPr/>
            </a:lvl1pPr>
          </a:lstStyle>
          <a:p>
            <a:pPr>
              <a:defRPr/>
            </a:pPr>
            <a:fld id="{DF7B84DD-7188-4159-88DF-6223A029523F}" type="slidenum">
              <a:rPr lang="el-GR"/>
              <a:pPr>
                <a:defRPr/>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a:ln/>
        </p:spPr>
        <p:txBody>
          <a:bodyPr/>
          <a:lstStyle>
            <a:lvl1pPr>
              <a:defRPr/>
            </a:lvl1pPr>
          </a:lstStyle>
          <a:p>
            <a:pPr>
              <a:defRPr/>
            </a:pPr>
            <a:fld id="{BB42AEE9-DF15-47EA-8821-C4A30D982B48}" type="datetimeFigureOut">
              <a:rPr lang="el-GR"/>
              <a:pPr>
                <a:defRPr/>
              </a:pPr>
              <a:t>26/6/2012</a:t>
            </a:fld>
            <a:endParaRPr lang="el-GR"/>
          </a:p>
        </p:txBody>
      </p:sp>
      <p:sp>
        <p:nvSpPr>
          <p:cNvPr id="3" name="Rectangle 15"/>
          <p:cNvSpPr>
            <a:spLocks noGrp="1" noChangeArrowheads="1"/>
          </p:cNvSpPr>
          <p:nvPr>
            <p:ph type="ftr" sz="quarter" idx="11"/>
          </p:nvPr>
        </p:nvSpPr>
        <p:spPr>
          <a:ln/>
        </p:spPr>
        <p:txBody>
          <a:bodyPr/>
          <a:lstStyle>
            <a:lvl1pPr>
              <a:defRPr/>
            </a:lvl1pPr>
          </a:lstStyle>
          <a:p>
            <a:pPr>
              <a:defRPr/>
            </a:pPr>
            <a:endParaRPr lang="el-GR"/>
          </a:p>
        </p:txBody>
      </p:sp>
      <p:sp>
        <p:nvSpPr>
          <p:cNvPr id="4" name="Rectangle 16"/>
          <p:cNvSpPr>
            <a:spLocks noGrp="1" noChangeArrowheads="1"/>
          </p:cNvSpPr>
          <p:nvPr>
            <p:ph type="sldNum" sz="quarter" idx="12"/>
          </p:nvPr>
        </p:nvSpPr>
        <p:spPr>
          <a:ln/>
        </p:spPr>
        <p:txBody>
          <a:bodyPr/>
          <a:lstStyle>
            <a:lvl1pPr>
              <a:defRPr/>
            </a:lvl1pPr>
          </a:lstStyle>
          <a:p>
            <a:pPr>
              <a:defRPr/>
            </a:pPr>
            <a:fld id="{81DE8ECD-6790-4128-A6F8-462237051A71}"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Rectangle 14"/>
          <p:cNvSpPr>
            <a:spLocks noGrp="1" noChangeArrowheads="1"/>
          </p:cNvSpPr>
          <p:nvPr>
            <p:ph type="dt" sz="half" idx="10"/>
          </p:nvPr>
        </p:nvSpPr>
        <p:spPr>
          <a:ln/>
        </p:spPr>
        <p:txBody>
          <a:bodyPr/>
          <a:lstStyle>
            <a:lvl1pPr>
              <a:defRPr/>
            </a:lvl1pPr>
          </a:lstStyle>
          <a:p>
            <a:pPr>
              <a:defRPr/>
            </a:pPr>
            <a:fld id="{662A9308-7C2B-404E-94C9-5C84F487376C}" type="datetimeFigureOut">
              <a:rPr lang="el-GR"/>
              <a:pPr>
                <a:defRPr/>
              </a:pPr>
              <a:t>26/6/2012</a:t>
            </a:fld>
            <a:endParaRPr lang="el-GR"/>
          </a:p>
        </p:txBody>
      </p:sp>
      <p:sp>
        <p:nvSpPr>
          <p:cNvPr id="6" name="Rectangle 15"/>
          <p:cNvSpPr>
            <a:spLocks noGrp="1" noChangeArrowheads="1"/>
          </p:cNvSpPr>
          <p:nvPr>
            <p:ph type="ftr" sz="quarter" idx="11"/>
          </p:nvPr>
        </p:nvSpPr>
        <p:spPr>
          <a:ln/>
        </p:spPr>
        <p:txBody>
          <a:bodyPr/>
          <a:lstStyle>
            <a:lvl1pPr>
              <a:defRPr/>
            </a:lvl1pPr>
          </a:lstStyle>
          <a:p>
            <a:pPr>
              <a:defRPr/>
            </a:pPr>
            <a:endParaRPr lang="el-GR"/>
          </a:p>
        </p:txBody>
      </p:sp>
      <p:sp>
        <p:nvSpPr>
          <p:cNvPr id="7" name="Rectangle 16"/>
          <p:cNvSpPr>
            <a:spLocks noGrp="1" noChangeArrowheads="1"/>
          </p:cNvSpPr>
          <p:nvPr>
            <p:ph type="sldNum" sz="quarter" idx="12"/>
          </p:nvPr>
        </p:nvSpPr>
        <p:spPr>
          <a:ln/>
        </p:spPr>
        <p:txBody>
          <a:bodyPr/>
          <a:lstStyle>
            <a:lvl1pPr>
              <a:defRPr/>
            </a:lvl1pPr>
          </a:lstStyle>
          <a:p>
            <a:pPr>
              <a:defRPr/>
            </a:pPr>
            <a:fld id="{E780D208-A246-49F5-8793-ADCB0FABB339}"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μια εικόνα</a:t>
            </a:r>
            <a:endParaRPr lang="el-GR" noProof="0"/>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Rectangle 14"/>
          <p:cNvSpPr>
            <a:spLocks noGrp="1" noChangeArrowheads="1"/>
          </p:cNvSpPr>
          <p:nvPr>
            <p:ph type="dt" sz="half" idx="10"/>
          </p:nvPr>
        </p:nvSpPr>
        <p:spPr>
          <a:ln/>
        </p:spPr>
        <p:txBody>
          <a:bodyPr/>
          <a:lstStyle>
            <a:lvl1pPr>
              <a:defRPr/>
            </a:lvl1pPr>
          </a:lstStyle>
          <a:p>
            <a:pPr>
              <a:defRPr/>
            </a:pPr>
            <a:fld id="{EA61AEFB-58CF-4B70-B7A1-C7DC2E887618}" type="datetimeFigureOut">
              <a:rPr lang="el-GR"/>
              <a:pPr>
                <a:defRPr/>
              </a:pPr>
              <a:t>26/6/2012</a:t>
            </a:fld>
            <a:endParaRPr lang="el-GR"/>
          </a:p>
        </p:txBody>
      </p:sp>
      <p:sp>
        <p:nvSpPr>
          <p:cNvPr id="6" name="Rectangle 15"/>
          <p:cNvSpPr>
            <a:spLocks noGrp="1" noChangeArrowheads="1"/>
          </p:cNvSpPr>
          <p:nvPr>
            <p:ph type="ftr" sz="quarter" idx="11"/>
          </p:nvPr>
        </p:nvSpPr>
        <p:spPr>
          <a:ln/>
        </p:spPr>
        <p:txBody>
          <a:bodyPr/>
          <a:lstStyle>
            <a:lvl1pPr>
              <a:defRPr/>
            </a:lvl1pPr>
          </a:lstStyle>
          <a:p>
            <a:pPr>
              <a:defRPr/>
            </a:pPr>
            <a:endParaRPr lang="el-GR"/>
          </a:p>
        </p:txBody>
      </p:sp>
      <p:sp>
        <p:nvSpPr>
          <p:cNvPr id="7" name="Rectangle 16"/>
          <p:cNvSpPr>
            <a:spLocks noGrp="1" noChangeArrowheads="1"/>
          </p:cNvSpPr>
          <p:nvPr>
            <p:ph type="sldNum" sz="quarter" idx="12"/>
          </p:nvPr>
        </p:nvSpPr>
        <p:spPr>
          <a:ln/>
        </p:spPr>
        <p:txBody>
          <a:bodyPr/>
          <a:lstStyle>
            <a:lvl1pPr>
              <a:defRPr/>
            </a:lvl1pPr>
          </a:lstStyle>
          <a:p>
            <a:pPr>
              <a:defRPr/>
            </a:pPr>
            <a:fld id="{43E7F629-CB5E-4170-9B85-FFE42893ECA5}"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14"/>
          <p:cNvSpPr>
            <a:spLocks noGrp="1" noChangeArrowheads="1"/>
          </p:cNvSpPr>
          <p:nvPr>
            <p:ph type="dt" sz="half" idx="10"/>
          </p:nvPr>
        </p:nvSpPr>
        <p:spPr>
          <a:ln/>
        </p:spPr>
        <p:txBody>
          <a:bodyPr/>
          <a:lstStyle>
            <a:lvl1pPr>
              <a:defRPr/>
            </a:lvl1pPr>
          </a:lstStyle>
          <a:p>
            <a:pPr>
              <a:defRPr/>
            </a:pPr>
            <a:fld id="{BEF60B3E-D8D9-4B7A-91B0-929A9E2A0854}" type="datetimeFigureOut">
              <a:rPr lang="el-GR"/>
              <a:pPr>
                <a:defRPr/>
              </a:pPr>
              <a:t>26/6/2012</a:t>
            </a:fld>
            <a:endParaRPr lang="el-GR"/>
          </a:p>
        </p:txBody>
      </p:sp>
      <p:sp>
        <p:nvSpPr>
          <p:cNvPr id="5" name="Rectangle 15"/>
          <p:cNvSpPr>
            <a:spLocks noGrp="1" noChangeArrowheads="1"/>
          </p:cNvSpPr>
          <p:nvPr>
            <p:ph type="ftr" sz="quarter" idx="11"/>
          </p:nvPr>
        </p:nvSpPr>
        <p:spPr>
          <a:ln/>
        </p:spPr>
        <p:txBody>
          <a:bodyPr/>
          <a:lstStyle>
            <a:lvl1pPr>
              <a:defRPr/>
            </a:lvl1pPr>
          </a:lstStyle>
          <a:p>
            <a:pPr>
              <a:defRPr/>
            </a:pPr>
            <a:endParaRPr lang="el-GR"/>
          </a:p>
        </p:txBody>
      </p:sp>
      <p:sp>
        <p:nvSpPr>
          <p:cNvPr id="6" name="Rectangle 16"/>
          <p:cNvSpPr>
            <a:spLocks noGrp="1" noChangeArrowheads="1"/>
          </p:cNvSpPr>
          <p:nvPr>
            <p:ph type="sldNum" sz="quarter" idx="12"/>
          </p:nvPr>
        </p:nvSpPr>
        <p:spPr>
          <a:ln/>
        </p:spPr>
        <p:txBody>
          <a:bodyPr/>
          <a:lstStyle>
            <a:lvl1pPr>
              <a:defRPr/>
            </a:lvl1pPr>
          </a:lstStyle>
          <a:p>
            <a:pPr>
              <a:defRPr/>
            </a:pPr>
            <a:fld id="{C1B6429E-21ED-4038-B458-E070B18A8F3D}" type="slidenum">
              <a:rPr lang="el-GR"/>
              <a:pPr>
                <a:defRPr/>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7124700" y="609600"/>
            <a:ext cx="1943100" cy="5486400"/>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1295400" y="609600"/>
            <a:ext cx="5676900" cy="5486400"/>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Rectangle 14"/>
          <p:cNvSpPr>
            <a:spLocks noGrp="1" noChangeArrowheads="1"/>
          </p:cNvSpPr>
          <p:nvPr>
            <p:ph type="dt" sz="half" idx="10"/>
          </p:nvPr>
        </p:nvSpPr>
        <p:spPr>
          <a:ln/>
        </p:spPr>
        <p:txBody>
          <a:bodyPr/>
          <a:lstStyle>
            <a:lvl1pPr>
              <a:defRPr/>
            </a:lvl1pPr>
          </a:lstStyle>
          <a:p>
            <a:pPr>
              <a:defRPr/>
            </a:pPr>
            <a:fld id="{1F94E148-D7C0-4818-ABE8-FF96D084047F}" type="datetimeFigureOut">
              <a:rPr lang="el-GR"/>
              <a:pPr>
                <a:defRPr/>
              </a:pPr>
              <a:t>26/6/2012</a:t>
            </a:fld>
            <a:endParaRPr lang="el-GR"/>
          </a:p>
        </p:txBody>
      </p:sp>
      <p:sp>
        <p:nvSpPr>
          <p:cNvPr id="5" name="Rectangle 15"/>
          <p:cNvSpPr>
            <a:spLocks noGrp="1" noChangeArrowheads="1"/>
          </p:cNvSpPr>
          <p:nvPr>
            <p:ph type="ftr" sz="quarter" idx="11"/>
          </p:nvPr>
        </p:nvSpPr>
        <p:spPr>
          <a:ln/>
        </p:spPr>
        <p:txBody>
          <a:bodyPr/>
          <a:lstStyle>
            <a:lvl1pPr>
              <a:defRPr/>
            </a:lvl1pPr>
          </a:lstStyle>
          <a:p>
            <a:pPr>
              <a:defRPr/>
            </a:pPr>
            <a:endParaRPr lang="el-GR"/>
          </a:p>
        </p:txBody>
      </p:sp>
      <p:sp>
        <p:nvSpPr>
          <p:cNvPr id="6" name="Rectangle 16"/>
          <p:cNvSpPr>
            <a:spLocks noGrp="1" noChangeArrowheads="1"/>
          </p:cNvSpPr>
          <p:nvPr>
            <p:ph type="sldNum" sz="quarter" idx="12"/>
          </p:nvPr>
        </p:nvSpPr>
        <p:spPr>
          <a:ln/>
        </p:spPr>
        <p:txBody>
          <a:bodyPr/>
          <a:lstStyle>
            <a:lvl1pPr>
              <a:defRPr/>
            </a:lvl1pPr>
          </a:lstStyle>
          <a:p>
            <a:pPr>
              <a:defRPr/>
            </a:pPr>
            <a:fld id="{2A922AAF-785E-4FE9-BAD4-8E8F9F67878A}"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2954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3" name="Rectangle 14"/>
          <p:cNvSpPr>
            <a:spLocks noGrp="1" noChangeArrowheads="1"/>
          </p:cNvSpPr>
          <p:nvPr>
            <p:ph type="dt" sz="half" idx="10"/>
          </p:nvPr>
        </p:nvSpPr>
        <p:spPr>
          <a:ln/>
        </p:spPr>
        <p:txBody>
          <a:bodyPr/>
          <a:lstStyle>
            <a:lvl1pPr>
              <a:defRPr/>
            </a:lvl1pPr>
          </a:lstStyle>
          <a:p>
            <a:pPr>
              <a:defRPr/>
            </a:pPr>
            <a:fld id="{C4AC837F-30F6-4CFF-942E-2B75BE31DF50}" type="datetimeFigureOut">
              <a:rPr lang="el-GR"/>
              <a:pPr>
                <a:defRPr/>
              </a:pPr>
              <a:t>26/6/2012</a:t>
            </a:fld>
            <a:endParaRPr lang="el-GR"/>
          </a:p>
        </p:txBody>
      </p:sp>
      <p:sp>
        <p:nvSpPr>
          <p:cNvPr id="4" name="Rectangle 15"/>
          <p:cNvSpPr>
            <a:spLocks noGrp="1" noChangeArrowheads="1"/>
          </p:cNvSpPr>
          <p:nvPr>
            <p:ph type="ftr" sz="quarter" idx="11"/>
          </p:nvPr>
        </p:nvSpPr>
        <p:spPr>
          <a:ln/>
        </p:spPr>
        <p:txBody>
          <a:bodyPr/>
          <a:lstStyle>
            <a:lvl1pPr>
              <a:defRPr/>
            </a:lvl1pPr>
          </a:lstStyle>
          <a:p>
            <a:pPr>
              <a:defRPr/>
            </a:pPr>
            <a:endParaRPr lang="el-GR"/>
          </a:p>
        </p:txBody>
      </p:sp>
      <p:sp>
        <p:nvSpPr>
          <p:cNvPr id="5" name="Rectangle 16"/>
          <p:cNvSpPr>
            <a:spLocks noGrp="1" noChangeArrowheads="1"/>
          </p:cNvSpPr>
          <p:nvPr>
            <p:ph type="sldNum" sz="quarter" idx="12"/>
          </p:nvPr>
        </p:nvSpPr>
        <p:spPr>
          <a:ln/>
        </p:spPr>
        <p:txBody>
          <a:bodyPr/>
          <a:lstStyle>
            <a:lvl1pPr>
              <a:defRPr/>
            </a:lvl1pPr>
          </a:lstStyle>
          <a:p>
            <a:pPr>
              <a:defRPr/>
            </a:pPr>
            <a:fld id="{9E80AFFA-9046-4D4C-B43B-9024E13EA0EF}" type="slidenum">
              <a:rPr lang="el-GR"/>
              <a:pPr>
                <a:defRPr/>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8000"/>
            <a:chOff x="0" y="0"/>
            <a:chExt cx="5760" cy="4320"/>
          </a:xfrm>
        </p:grpSpPr>
        <p:grpSp>
          <p:nvGrpSpPr>
            <p:cNvPr id="1032" name="Group 3"/>
            <p:cNvGrpSpPr>
              <a:grpSpLocks/>
            </p:cNvGrpSpPr>
            <p:nvPr/>
          </p:nvGrpSpPr>
          <p:grpSpPr bwMode="auto">
            <a:xfrm>
              <a:off x="0" y="0"/>
              <a:ext cx="5760" cy="4320"/>
              <a:chOff x="0" y="0"/>
              <a:chExt cx="5760" cy="4320"/>
            </a:xfrm>
          </p:grpSpPr>
          <p:sp>
            <p:nvSpPr>
              <p:cNvPr id="11268" name="Rectangle 4"/>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w="9525">
                <a:noFill/>
                <a:miter lim="800000"/>
                <a:headEnd/>
                <a:tailEnd/>
              </a:ln>
            </p:spPr>
            <p:txBody>
              <a:bodyPr wrap="none" anchor="ctr"/>
              <a:lstStyle/>
              <a:p>
                <a:pPr fontAlgn="auto">
                  <a:spcBef>
                    <a:spcPts val="0"/>
                  </a:spcBef>
                  <a:spcAft>
                    <a:spcPts val="0"/>
                  </a:spcAft>
                  <a:defRPr/>
                </a:pPr>
                <a:endParaRPr lang="el-GR">
                  <a:latin typeface="+mn-lt"/>
                </a:endParaRPr>
              </a:p>
            </p:txBody>
          </p:sp>
          <p:sp>
            <p:nvSpPr>
              <p:cNvPr id="11269" name="Rectangle 5"/>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w="9525">
                <a:noFill/>
                <a:miter lim="800000"/>
                <a:headEnd/>
                <a:tailEnd/>
              </a:ln>
              <a:effectLst/>
            </p:spPr>
            <p:txBody>
              <a:bodyPr wrap="none" anchor="ctr"/>
              <a:lstStyle/>
              <a:p>
                <a:pPr fontAlgn="auto">
                  <a:spcBef>
                    <a:spcPts val="0"/>
                  </a:spcBef>
                  <a:spcAft>
                    <a:spcPts val="0"/>
                  </a:spcAft>
                  <a:defRPr/>
                </a:pPr>
                <a:endParaRPr lang="el-GR">
                  <a:latin typeface="+mn-lt"/>
                </a:endParaRPr>
              </a:p>
            </p:txBody>
          </p:sp>
        </p:grpSp>
        <p:grpSp>
          <p:nvGrpSpPr>
            <p:cNvPr id="1033" name="Group 6"/>
            <p:cNvGrpSpPr>
              <a:grpSpLocks/>
            </p:cNvGrpSpPr>
            <p:nvPr/>
          </p:nvGrpSpPr>
          <p:grpSpPr bwMode="auto">
            <a:xfrm>
              <a:off x="0" y="0"/>
              <a:ext cx="1667" cy="3613"/>
              <a:chOff x="0" y="0"/>
              <a:chExt cx="1667" cy="3613"/>
            </a:xfrm>
          </p:grpSpPr>
          <p:pic>
            <p:nvPicPr>
              <p:cNvPr id="1034" name="Picture 7" descr="A:\grapes.GIF"/>
              <p:cNvPicPr>
                <a:picLocks noChangeAspect="1" noChangeArrowheads="1"/>
              </p:cNvPicPr>
              <p:nvPr/>
            </p:nvPicPr>
            <p:blipFill>
              <a:blip r:embed="rId13"/>
              <a:srcRect/>
              <a:stretch>
                <a:fillRect/>
              </a:stretch>
            </p:blipFill>
            <p:spPr bwMode="ltGray">
              <a:xfrm>
                <a:off x="163" y="0"/>
                <a:ext cx="534" cy="3152"/>
              </a:xfrm>
              <a:prstGeom prst="rect">
                <a:avLst/>
              </a:prstGeom>
              <a:noFill/>
              <a:ln w="9525">
                <a:noFill/>
                <a:miter lim="800000"/>
                <a:headEnd/>
                <a:tailEnd/>
              </a:ln>
            </p:spPr>
          </p:pic>
          <p:grpSp>
            <p:nvGrpSpPr>
              <p:cNvPr id="1035" name="Group 8"/>
              <p:cNvGrpSpPr>
                <a:grpSpLocks/>
              </p:cNvGrpSpPr>
              <p:nvPr/>
            </p:nvGrpSpPr>
            <p:grpSpPr bwMode="auto">
              <a:xfrm>
                <a:off x="226" y="0"/>
                <a:ext cx="80" cy="3613"/>
                <a:chOff x="226" y="0"/>
                <a:chExt cx="80" cy="3613"/>
              </a:xfrm>
            </p:grpSpPr>
            <p:sp>
              <p:nvSpPr>
                <p:cNvPr id="11273" name="Rectangle 9"/>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w="9525">
                  <a:noFill/>
                  <a:miter lim="800000"/>
                  <a:headEnd/>
                  <a:tailEnd/>
                </a:ln>
              </p:spPr>
              <p:txBody>
                <a:bodyPr wrap="none" anchor="ctr"/>
                <a:lstStyle/>
                <a:p>
                  <a:pPr fontAlgn="auto">
                    <a:spcBef>
                      <a:spcPts val="0"/>
                    </a:spcBef>
                    <a:spcAft>
                      <a:spcPts val="0"/>
                    </a:spcAft>
                    <a:defRPr/>
                  </a:pPr>
                  <a:endParaRPr lang="el-GR">
                    <a:latin typeface="+mn-lt"/>
                  </a:endParaRPr>
                </a:p>
              </p:txBody>
            </p:sp>
            <p:sp>
              <p:nvSpPr>
                <p:cNvPr id="11274" name="Rectangle 10"/>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w="9525">
                  <a:noFill/>
                  <a:miter lim="800000"/>
                  <a:headEnd/>
                  <a:tailEnd/>
                </a:ln>
              </p:spPr>
              <p:txBody>
                <a:bodyPr wrap="none" anchor="ctr"/>
                <a:lstStyle/>
                <a:p>
                  <a:pPr fontAlgn="auto">
                    <a:spcBef>
                      <a:spcPts val="0"/>
                    </a:spcBef>
                    <a:spcAft>
                      <a:spcPts val="0"/>
                    </a:spcAft>
                    <a:defRPr/>
                  </a:pPr>
                  <a:endParaRPr lang="el-GR">
                    <a:latin typeface="+mn-lt"/>
                  </a:endParaRPr>
                </a:p>
              </p:txBody>
            </p:sp>
          </p:grpSp>
          <p:sp>
            <p:nvSpPr>
              <p:cNvPr id="11275" name="Rectangle 11"/>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w="9525">
                <a:noFill/>
                <a:miter lim="800000"/>
                <a:headEnd/>
                <a:tailEnd/>
              </a:ln>
            </p:spPr>
            <p:txBody>
              <a:bodyPr wrap="none" anchor="ctr"/>
              <a:lstStyle/>
              <a:p>
                <a:pPr fontAlgn="auto">
                  <a:spcBef>
                    <a:spcPts val="0"/>
                  </a:spcBef>
                  <a:spcAft>
                    <a:spcPts val="0"/>
                  </a:spcAft>
                  <a:defRPr/>
                </a:pPr>
                <a:endParaRPr lang="el-GR">
                  <a:latin typeface="+mn-lt"/>
                </a:endParaRPr>
              </a:p>
            </p:txBody>
          </p:sp>
        </p:grpSp>
      </p:grpSp>
      <p:sp>
        <p:nvSpPr>
          <p:cNvPr id="1027" name="Rectangle 12"/>
          <p:cNvSpPr>
            <a:spLocks noGrp="1" noChangeArrowheads="1"/>
          </p:cNvSpPr>
          <p:nvPr>
            <p:ph type="title"/>
          </p:nvPr>
        </p:nvSpPr>
        <p:spPr bwMode="auto">
          <a:xfrm>
            <a:off x="12954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smtClean="0"/>
              <a:t>Kλικ για επεξεργασία του τίτλου</a:t>
            </a:r>
            <a:endParaRPr lang="en-US" smtClean="0"/>
          </a:p>
        </p:txBody>
      </p:sp>
      <p:sp>
        <p:nvSpPr>
          <p:cNvPr id="1028" name="Rectangle 13"/>
          <p:cNvSpPr>
            <a:spLocks noGrp="1" noChangeArrowheads="1"/>
          </p:cNvSpPr>
          <p:nvPr>
            <p:ph type="body" idx="1"/>
          </p:nvPr>
        </p:nvSpPr>
        <p:spPr bwMode="auto">
          <a:xfrm>
            <a:off x="12954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smtClean="0"/>
          </a:p>
        </p:txBody>
      </p:sp>
      <p:sp>
        <p:nvSpPr>
          <p:cNvPr id="11278" name="Rectangle 14"/>
          <p:cNvSpPr>
            <a:spLocks noGrp="1" noChangeArrowheads="1"/>
          </p:cNvSpPr>
          <p:nvPr>
            <p:ph type="dt" sz="half" idx="2"/>
          </p:nvPr>
        </p:nvSpPr>
        <p:spPr bwMode="auto">
          <a:xfrm>
            <a:off x="1295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fontAlgn="auto">
              <a:spcBef>
                <a:spcPct val="50000"/>
              </a:spcBef>
              <a:spcAft>
                <a:spcPts val="0"/>
              </a:spcAft>
              <a:defRPr sz="1400">
                <a:latin typeface="+mn-lt"/>
              </a:defRPr>
            </a:lvl1pPr>
          </a:lstStyle>
          <a:p>
            <a:pPr>
              <a:defRPr/>
            </a:pPr>
            <a:fld id="{E140EFA1-3AD0-45DC-A8F6-F898B97A2B3D}" type="datetimeFigureOut">
              <a:rPr lang="el-GR"/>
              <a:pPr>
                <a:defRPr/>
              </a:pPr>
              <a:t>26/6/2012</a:t>
            </a:fld>
            <a:endParaRPr lang="el-GR"/>
          </a:p>
        </p:txBody>
      </p:sp>
      <p:sp>
        <p:nvSpPr>
          <p:cNvPr id="11279" name="Rectangle 15"/>
          <p:cNvSpPr>
            <a:spLocks noGrp="1" noChangeArrowheads="1"/>
          </p:cNvSpPr>
          <p:nvPr>
            <p:ph type="ftr" sz="quarter" idx="3"/>
          </p:nvPr>
        </p:nvSpPr>
        <p:spPr bwMode="auto">
          <a:xfrm>
            <a:off x="37338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fontAlgn="auto">
              <a:spcBef>
                <a:spcPct val="50000"/>
              </a:spcBef>
              <a:spcAft>
                <a:spcPts val="0"/>
              </a:spcAft>
              <a:defRPr sz="1400">
                <a:latin typeface="+mn-lt"/>
              </a:defRPr>
            </a:lvl1pPr>
          </a:lstStyle>
          <a:p>
            <a:pPr>
              <a:defRPr/>
            </a:pPr>
            <a:endParaRPr lang="el-GR"/>
          </a:p>
        </p:txBody>
      </p:sp>
      <p:sp>
        <p:nvSpPr>
          <p:cNvPr id="11280" name="Rectangle 16"/>
          <p:cNvSpPr>
            <a:spLocks noGrp="1" noChangeArrowheads="1"/>
          </p:cNvSpPr>
          <p:nvPr>
            <p:ph type="sldNum" sz="quarter" idx="4"/>
          </p:nvPr>
        </p:nvSpPr>
        <p:spPr bwMode="auto">
          <a:xfrm>
            <a:off x="7162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fontAlgn="auto">
              <a:spcBef>
                <a:spcPct val="50000"/>
              </a:spcBef>
              <a:spcAft>
                <a:spcPts val="0"/>
              </a:spcAft>
              <a:defRPr sz="1400">
                <a:latin typeface="+mn-lt"/>
              </a:defRPr>
            </a:lvl1pPr>
          </a:lstStyle>
          <a:p>
            <a:pPr>
              <a:defRPr/>
            </a:pPr>
            <a:fld id="{FDA64200-0997-4507-B0B1-E4A46DE1E022}"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Impact" pitchFamily="34" charset="0"/>
        </a:defRPr>
      </a:lvl2pPr>
      <a:lvl3pPr algn="l" rtl="0" eaLnBrk="0" fontAlgn="base" hangingPunct="0">
        <a:spcBef>
          <a:spcPct val="0"/>
        </a:spcBef>
        <a:spcAft>
          <a:spcPct val="0"/>
        </a:spcAft>
        <a:defRPr kumimoji="1" sz="4400">
          <a:solidFill>
            <a:schemeClr val="tx2"/>
          </a:solidFill>
          <a:latin typeface="Impact" pitchFamily="34" charset="0"/>
        </a:defRPr>
      </a:lvl3pPr>
      <a:lvl4pPr algn="l" rtl="0" eaLnBrk="0" fontAlgn="base" hangingPunct="0">
        <a:spcBef>
          <a:spcPct val="0"/>
        </a:spcBef>
        <a:spcAft>
          <a:spcPct val="0"/>
        </a:spcAft>
        <a:defRPr kumimoji="1" sz="4400">
          <a:solidFill>
            <a:schemeClr val="tx2"/>
          </a:solidFill>
          <a:latin typeface="Impact" pitchFamily="34" charset="0"/>
        </a:defRPr>
      </a:lvl4pPr>
      <a:lvl5pPr algn="l" rtl="0" eaLnBrk="0" fontAlgn="base" hangingPunct="0">
        <a:spcBef>
          <a:spcPct val="0"/>
        </a:spcBef>
        <a:spcAft>
          <a:spcPct val="0"/>
        </a:spcAft>
        <a:defRPr kumimoji="1" sz="4400">
          <a:solidFill>
            <a:schemeClr val="tx2"/>
          </a:solidFill>
          <a:latin typeface="Impact" pitchFamily="34" charset="0"/>
        </a:defRPr>
      </a:lvl5pPr>
      <a:lvl6pPr marL="457200" algn="l" rtl="0" eaLnBrk="1" fontAlgn="base" hangingPunct="1">
        <a:spcBef>
          <a:spcPct val="0"/>
        </a:spcBef>
        <a:spcAft>
          <a:spcPct val="0"/>
        </a:spcAft>
        <a:defRPr kumimoji="1" sz="4400">
          <a:solidFill>
            <a:schemeClr val="tx2"/>
          </a:solidFill>
          <a:latin typeface="Impact" pitchFamily="34" charset="0"/>
        </a:defRPr>
      </a:lvl6pPr>
      <a:lvl7pPr marL="914400" algn="l" rtl="0" eaLnBrk="1" fontAlgn="base" hangingPunct="1">
        <a:spcBef>
          <a:spcPct val="0"/>
        </a:spcBef>
        <a:spcAft>
          <a:spcPct val="0"/>
        </a:spcAft>
        <a:defRPr kumimoji="1" sz="4400">
          <a:solidFill>
            <a:schemeClr val="tx2"/>
          </a:solidFill>
          <a:latin typeface="Impact" pitchFamily="34" charset="0"/>
        </a:defRPr>
      </a:lvl7pPr>
      <a:lvl8pPr marL="1371600" algn="l" rtl="0" eaLnBrk="1" fontAlgn="base" hangingPunct="1">
        <a:spcBef>
          <a:spcPct val="0"/>
        </a:spcBef>
        <a:spcAft>
          <a:spcPct val="0"/>
        </a:spcAft>
        <a:defRPr kumimoji="1" sz="4400">
          <a:solidFill>
            <a:schemeClr val="tx2"/>
          </a:solidFill>
          <a:latin typeface="Impact" pitchFamily="34" charset="0"/>
        </a:defRPr>
      </a:lvl8pPr>
      <a:lvl9pPr marL="1828800" algn="l" rtl="0" eaLnBrk="1" fontAlgn="base" hangingPunct="1">
        <a:spcBef>
          <a:spcPct val="0"/>
        </a:spcBef>
        <a:spcAft>
          <a:spcPct val="0"/>
        </a:spcAft>
        <a:defRPr kumimoji="1" sz="4400">
          <a:solidFill>
            <a:schemeClr val="tx2"/>
          </a:solidFill>
          <a:latin typeface="Impact" pitchFamily="34"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1" fontAlgn="base" hangingPunct="1">
        <a:spcBef>
          <a:spcPct val="20000"/>
        </a:spcBef>
        <a:spcAft>
          <a:spcPct val="0"/>
        </a:spcAft>
        <a:buChar char="»"/>
        <a:defRPr kumimoji="1" sz="2000">
          <a:solidFill>
            <a:schemeClr val="tx1"/>
          </a:solidFill>
          <a:latin typeface="+mn-lt"/>
        </a:defRPr>
      </a:lvl6pPr>
      <a:lvl7pPr marL="2971800" indent="-228600" algn="l" rtl="0" eaLnBrk="1" fontAlgn="base" hangingPunct="1">
        <a:spcBef>
          <a:spcPct val="20000"/>
        </a:spcBef>
        <a:spcAft>
          <a:spcPct val="0"/>
        </a:spcAft>
        <a:buChar char="»"/>
        <a:defRPr kumimoji="1" sz="2000">
          <a:solidFill>
            <a:schemeClr val="tx1"/>
          </a:solidFill>
          <a:latin typeface="+mn-lt"/>
        </a:defRPr>
      </a:lvl7pPr>
      <a:lvl8pPr marL="3429000" indent="-228600" algn="l" rtl="0" eaLnBrk="1" fontAlgn="base" hangingPunct="1">
        <a:spcBef>
          <a:spcPct val="20000"/>
        </a:spcBef>
        <a:spcAft>
          <a:spcPct val="0"/>
        </a:spcAft>
        <a:buChar char="»"/>
        <a:defRPr kumimoji="1" sz="2000">
          <a:solidFill>
            <a:schemeClr val="tx1"/>
          </a:solidFill>
          <a:latin typeface="+mn-lt"/>
        </a:defRPr>
      </a:lvl8pPr>
      <a:lvl9pPr marL="3886200" indent="-228600" algn="l" rtl="0" eaLnBrk="1" fontAlgn="base" hangingPunct="1">
        <a:spcBef>
          <a:spcPct val="20000"/>
        </a:spcBef>
        <a:spcAft>
          <a:spcPct val="0"/>
        </a:spcAft>
        <a:buChar char="»"/>
        <a:defRPr kumimoji="1"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http://www.gynecare.com/content/backgrounders/www.womenhealth.info/www.gynecare.com/fibroids_basic_information_image3.gif" TargetMode="External"/><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1.xml"/><Relationship Id="rId1" Type="http://schemas.openxmlformats.org/officeDocument/2006/relationships/vmlDrawing" Target="../drawings/vmlDrawing1.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1.xml"/><Relationship Id="rId1" Type="http://schemas.openxmlformats.org/officeDocument/2006/relationships/vmlDrawing" Target="../drawings/vmlDrawing2.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1.xml"/><Relationship Id="rId1" Type="http://schemas.openxmlformats.org/officeDocument/2006/relationships/vmlDrawing" Target="../drawings/vmlDrawing3.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1.xml"/><Relationship Id="rId1" Type="http://schemas.openxmlformats.org/officeDocument/2006/relationships/vmlDrawing" Target="../drawings/vmlDrawing4.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1.xml"/><Relationship Id="rId1" Type="http://schemas.openxmlformats.org/officeDocument/2006/relationships/vmlDrawing" Target="../drawings/vmlDrawing5.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5.xml"/><Relationship Id="rId1" Type="http://schemas.openxmlformats.org/officeDocument/2006/relationships/vmlDrawing" Target="../drawings/vmlDrawing6.v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5.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1 - Τίτλος"/>
          <p:cNvSpPr>
            <a:spLocks noGrp="1"/>
          </p:cNvSpPr>
          <p:nvPr>
            <p:ph type="ctrTitle" idx="4294967295"/>
          </p:nvPr>
        </p:nvSpPr>
        <p:spPr>
          <a:xfrm>
            <a:off x="1763713" y="1928813"/>
            <a:ext cx="6880225" cy="4071937"/>
          </a:xfrm>
        </p:spPr>
        <p:txBody>
          <a:bodyPr/>
          <a:lstStyle/>
          <a:p>
            <a:pPr eaLnBrk="1" hangingPunct="1"/>
            <a:r>
              <a:rPr lang="el-GR" sz="2400" b="1" u="sng" dirty="0" smtClean="0">
                <a:solidFill>
                  <a:schemeClr val="tx1"/>
                </a:solidFill>
                <a:latin typeface="Arial" charset="0"/>
                <a:cs typeface="Arial" charset="0"/>
              </a:rPr>
              <a:t>Εξωσωματική γονιμοποίηση και ινομυώματα</a:t>
            </a:r>
            <a:r>
              <a:rPr lang="el-GR" sz="2400" b="1" dirty="0" smtClean="0">
                <a:solidFill>
                  <a:schemeClr val="tx1"/>
                </a:solidFill>
                <a:latin typeface="Arial" charset="0"/>
                <a:cs typeface="Arial" charset="0"/>
              </a:rPr>
              <a:t/>
            </a:r>
            <a:br>
              <a:rPr lang="el-GR" sz="2400" b="1" dirty="0" smtClean="0">
                <a:solidFill>
                  <a:schemeClr val="tx1"/>
                </a:solidFill>
                <a:latin typeface="Arial" charset="0"/>
                <a:cs typeface="Arial" charset="0"/>
              </a:rPr>
            </a:br>
            <a:r>
              <a:rPr lang="el-GR" sz="2400" b="1" dirty="0" smtClean="0">
                <a:solidFill>
                  <a:schemeClr val="tx1"/>
                </a:solidFill>
                <a:latin typeface="Arial" charset="0"/>
                <a:cs typeface="Arial" charset="0"/>
              </a:rPr>
              <a:t> </a:t>
            </a:r>
            <a:br>
              <a:rPr lang="el-GR" sz="2400" b="1" dirty="0" smtClean="0">
                <a:solidFill>
                  <a:schemeClr val="tx1"/>
                </a:solidFill>
                <a:latin typeface="Arial" charset="0"/>
                <a:cs typeface="Arial" charset="0"/>
              </a:rPr>
            </a:br>
            <a:r>
              <a:rPr lang="el-GR" sz="2400" b="1" dirty="0" smtClean="0">
                <a:solidFill>
                  <a:schemeClr val="tx1"/>
                </a:solidFill>
                <a:latin typeface="Arial" charset="0"/>
                <a:cs typeface="Arial" charset="0"/>
              </a:rPr>
              <a:t>Αλέξανδρος  Δ. Τζεφεράκος</a:t>
            </a:r>
            <a:br>
              <a:rPr lang="el-GR" sz="2400" b="1" dirty="0" smtClean="0">
                <a:solidFill>
                  <a:schemeClr val="tx1"/>
                </a:solidFill>
                <a:latin typeface="Arial" charset="0"/>
                <a:cs typeface="Arial" charset="0"/>
              </a:rPr>
            </a:br>
            <a:r>
              <a:rPr lang="el-GR" sz="2400" b="1" smtClean="0">
                <a:solidFill>
                  <a:schemeClr val="tx1"/>
                </a:solidFill>
                <a:latin typeface="Arial" charset="0"/>
                <a:cs typeface="Arial" charset="0"/>
              </a:rPr>
              <a:t>Μονάδα Γονιμότητας, Μαιευτήριο </a:t>
            </a:r>
            <a:r>
              <a:rPr lang="el-GR" sz="2400" b="1" dirty="0" smtClean="0">
                <a:solidFill>
                  <a:schemeClr val="tx1"/>
                </a:solidFill>
                <a:latin typeface="Arial" charset="0"/>
                <a:cs typeface="Arial" charset="0"/>
              </a:rPr>
              <a:t>«ΡΕΑ»</a:t>
            </a:r>
            <a:br>
              <a:rPr lang="el-GR" sz="2400" b="1" dirty="0" smtClean="0">
                <a:solidFill>
                  <a:schemeClr val="tx1"/>
                </a:solidFill>
                <a:latin typeface="Arial" charset="0"/>
                <a:cs typeface="Arial" charset="0"/>
              </a:rPr>
            </a:br>
            <a:endParaRPr lang="el-GR" sz="2400" b="1"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857375" y="2571750"/>
            <a:ext cx="6800850" cy="2000250"/>
          </a:xfrm>
        </p:spPr>
        <p:txBody>
          <a:bodyPr>
            <a:normAutofit fontScale="90000"/>
          </a:bodyPr>
          <a:lstStyle/>
          <a:p>
            <a:pPr eaLnBrk="1" hangingPunct="1">
              <a:defRPr/>
            </a:pP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Τα ινομυώματα εμφανίζονται στο 30% των γυναικών.</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Τα ινομυώματα επηρεάζουν αρνητικά την γονιμοποιητική δυνατότητα και την εξέλιξη μιας πιθανής εγκυμοσύνης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endParaRPr lang="el-G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285875" y="1571625"/>
            <a:ext cx="8143875" cy="4572000"/>
          </a:xfrm>
        </p:spPr>
        <p:txBody>
          <a:bodyPr>
            <a:normAutofit/>
          </a:bodyPr>
          <a:lstStyle/>
          <a:p>
            <a:pPr eaLnBrk="1" hangingPunct="1">
              <a:defRPr/>
            </a:pP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Τα </a:t>
            </a:r>
            <a:r>
              <a:rPr lang="el-GR" sz="2000" kern="1200" dirty="0" err="1" smtClean="0">
                <a:solidFill>
                  <a:schemeClr val="tx1"/>
                </a:solidFill>
                <a:latin typeface="Arial" pitchFamily="34" charset="0"/>
                <a:cs typeface="Arial" pitchFamily="34" charset="0"/>
              </a:rPr>
              <a:t>υποβλενογόνια</a:t>
            </a:r>
            <a:r>
              <a:rPr lang="el-GR" sz="2000" kern="1200" dirty="0" smtClean="0">
                <a:solidFill>
                  <a:schemeClr val="tx1"/>
                </a:solidFill>
                <a:latin typeface="Arial" pitchFamily="34" charset="0"/>
                <a:cs typeface="Arial" pitchFamily="34" charset="0"/>
              </a:rPr>
              <a:t> ινομυώματα είναι ευρέως αποδεκτό ότι </a:t>
            </a:r>
            <a:r>
              <a:rPr lang="en-US" sz="2000" kern="1200" dirty="0" smtClean="0">
                <a:solidFill>
                  <a:schemeClr val="tx1"/>
                </a:solidFill>
                <a:latin typeface="Arial" pitchFamily="34" charset="0"/>
                <a:cs typeface="Arial" pitchFamily="34" charset="0"/>
              </a:rPr>
              <a:t> </a:t>
            </a:r>
            <a:br>
              <a:rPr lang="en-US"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r>
            <a:br>
              <a:rPr lang="en-US"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επηρεάζουν και την γονιμότητα και την εξέλιξη της κυήσεως.</a:t>
            </a:r>
            <a:r>
              <a:rPr lang="en-US" sz="2000" kern="1200" dirty="0" smtClean="0">
                <a:solidFill>
                  <a:schemeClr val="tx1"/>
                </a:solidFill>
                <a:latin typeface="Arial" pitchFamily="34" charset="0"/>
                <a:cs typeface="Arial" pitchFamily="34" charset="0"/>
              </a:rPr>
              <a:t/>
            </a:r>
            <a:br>
              <a:rPr lang="en-US"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r>
            <a:br>
              <a:rPr lang="en-US" sz="2000" kern="1200" dirty="0" smtClean="0">
                <a:solidFill>
                  <a:schemeClr val="tx1"/>
                </a:solidFill>
                <a:latin typeface="Arial" pitchFamily="34" charset="0"/>
                <a:cs typeface="Arial" pitchFamily="34" charset="0"/>
              </a:rPr>
            </a:br>
            <a:r>
              <a:rPr lang="el-GR" sz="2000" kern="1200" dirty="0" err="1" smtClean="0">
                <a:solidFill>
                  <a:schemeClr val="tx1"/>
                </a:solidFill>
                <a:latin typeface="Arial" pitchFamily="34" charset="0"/>
                <a:cs typeface="Arial" pitchFamily="34" charset="0"/>
              </a:rPr>
              <a:t>Οπως</a:t>
            </a:r>
            <a:r>
              <a:rPr lang="el-GR" sz="2000" kern="1200" dirty="0" smtClean="0">
                <a:solidFill>
                  <a:schemeClr val="tx1"/>
                </a:solidFill>
                <a:latin typeface="Arial" pitchFamily="34" charset="0"/>
                <a:cs typeface="Arial" pitchFamily="34" charset="0"/>
              </a:rPr>
              <a:t> επίσης είναι αποδεκτό ότι ινομυώματα άλλων εντοπίσεων ή </a:t>
            </a:r>
            <a:r>
              <a:rPr lang="en-US" sz="2000" kern="1200" dirty="0" smtClean="0">
                <a:solidFill>
                  <a:schemeClr val="tx1"/>
                </a:solidFill>
                <a:latin typeface="Arial" pitchFamily="34" charset="0"/>
                <a:cs typeface="Arial" pitchFamily="34" charset="0"/>
              </a:rPr>
              <a:t/>
            </a:r>
            <a:br>
              <a:rPr lang="en-US" sz="2000" kern="1200" dirty="0" smtClean="0">
                <a:solidFill>
                  <a:schemeClr val="tx1"/>
                </a:solidFill>
                <a:latin typeface="Arial" pitchFamily="34" charset="0"/>
                <a:cs typeface="Arial" pitchFamily="34" charset="0"/>
              </a:rPr>
            </a:br>
            <a:r>
              <a:rPr lang="en-US" sz="2000" dirty="0" smtClean="0">
                <a:latin typeface="Arial" pitchFamily="34" charset="0"/>
                <a:cs typeface="Arial" pitchFamily="34" charset="0"/>
              </a:rPr>
              <a:t/>
            </a:r>
            <a:br>
              <a:rPr lang="en-US" sz="2000" dirty="0" smtClean="0">
                <a:latin typeface="Arial" pitchFamily="34" charset="0"/>
                <a:cs typeface="Arial" pitchFamily="34" charset="0"/>
              </a:rPr>
            </a:br>
            <a:r>
              <a:rPr lang="el-GR" sz="2000" kern="1200" dirty="0" smtClean="0">
                <a:solidFill>
                  <a:schemeClr val="tx1"/>
                </a:solidFill>
                <a:latin typeface="Arial" pitchFamily="34" charset="0"/>
                <a:cs typeface="Arial" pitchFamily="34" charset="0"/>
              </a:rPr>
              <a:t>μεγάλου μεγέθους έχουν παρόμοια επιβάρυνση.</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Σήμερα θα παρουσιάσουμε τις τεκμηριώσεις ή μη των πιο πάνω .</a:t>
            </a:r>
            <a:br>
              <a:rPr lang="el-GR" sz="2000" kern="1200" dirty="0" smtClean="0">
                <a:solidFill>
                  <a:schemeClr val="tx1"/>
                </a:solidFill>
                <a:latin typeface="Arial" pitchFamily="34" charset="0"/>
                <a:cs typeface="Arial" pitchFamily="34" charset="0"/>
              </a:rPr>
            </a:br>
            <a:endParaRPr 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857500" y="2928938"/>
            <a:ext cx="5800725" cy="1143000"/>
          </a:xfrm>
        </p:spPr>
        <p:txBody>
          <a:bodyPr>
            <a:normAutofit fontScale="90000"/>
          </a:bodyPr>
          <a:lstStyle/>
          <a:p>
            <a:pPr eaLnBrk="1" hangingPunct="1">
              <a:defRPr/>
            </a:pPr>
            <a:r>
              <a:rPr lang="el-GR" sz="2000" b="1" kern="1200" dirty="0" smtClean="0">
                <a:solidFill>
                  <a:schemeClr val="tx1"/>
                </a:solidFill>
                <a:latin typeface="Arial" pitchFamily="34" charset="0"/>
                <a:cs typeface="Arial" pitchFamily="34" charset="0"/>
              </a:rPr>
              <a:t>Τι προκαλεί τα ινομυώματα;</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endParaRPr lang="el-G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500188" y="500063"/>
            <a:ext cx="7500937" cy="6143625"/>
          </a:xfrm>
        </p:spPr>
        <p:txBody>
          <a:bodyPr>
            <a:normAutofit/>
          </a:bodyPr>
          <a:lstStyle/>
          <a:p>
            <a:pPr eaLnBrk="1" hangingPunct="1">
              <a:defRPr/>
            </a:pPr>
            <a:r>
              <a:rPr lang="el-GR" sz="2000" kern="1200" dirty="0" smtClean="0">
                <a:solidFill>
                  <a:schemeClr val="tx1"/>
                </a:solidFill>
                <a:latin typeface="Arial" pitchFamily="34" charset="0"/>
                <a:cs typeface="Arial" pitchFamily="34" charset="0"/>
              </a:rPr>
              <a:t>Λίγα είναι γνωστά για τις αιτίες ανάπτυξης των ινομυωμάτων. Κάποιες έρευνες καταλήγουν στο συμπέρασμα ότι η προδιάθεση μιας γυναίκας στην εμφάνιση των ινομυωμάτων μπορεί να έχει κάποια σχέση (κληρονομικότητα) ,145 γονίδια εμπλέκονται στην δημιουργία ινομυωμάτων από τις λείες </a:t>
            </a:r>
            <a:r>
              <a:rPr lang="el-GR" sz="2000" kern="1200" dirty="0" err="1" smtClean="0">
                <a:solidFill>
                  <a:schemeClr val="tx1"/>
                </a:solidFill>
                <a:latin typeface="Arial" pitchFamily="34" charset="0"/>
                <a:cs typeface="Arial" pitchFamily="34" charset="0"/>
              </a:rPr>
              <a:t>μυικές</a:t>
            </a:r>
            <a:r>
              <a:rPr lang="el-GR" sz="2000" kern="1200" dirty="0" smtClean="0">
                <a:solidFill>
                  <a:schemeClr val="tx1"/>
                </a:solidFill>
                <a:latin typeface="Arial" pitchFamily="34" charset="0"/>
                <a:cs typeface="Arial" pitchFamily="34" charset="0"/>
              </a:rPr>
              <a:t> ίνες. Επίσης, κάποια σχέση φαίνεται να υπάρχει ανάμεσα στην ανάπτυξη των ινομυωμάτων και στις γυναικείες ορμόνες (οιστρογόνα), γιατί τα ινομυώματα τείνουν να μεγαλώνουν σε μέγεθος κατά την αναπαραγωγική ηλικία της γυναίκας και μπορούν επίσης, να μεγαλώσουν ραγδαίως κατά τη διάρκεια της εγκυμοσύνης, όταν τα επίπεδα των οιστρογόνων είναι πάρα πολύ υψηλά.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Τα ινομυώματα γενικώς μικραίνουν μετά την εμμηνόπαυση καθώς πέφτουν τα επίπεδα των οιστρογόνων. Πάντως, το πιο πιθανό είναι ότι τα ινομυώματα είναι το αποτέλεσμα ενός συνδυασμού αυτών και κάποιων άλλων παραγόντων, που δεν έχουν ακόμα καθοριστεί.</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 Τίτλος"/>
          <p:cNvSpPr>
            <a:spLocks noGrp="1"/>
          </p:cNvSpPr>
          <p:nvPr>
            <p:ph type="title"/>
          </p:nvPr>
        </p:nvSpPr>
        <p:spPr>
          <a:xfrm>
            <a:off x="1500188" y="571500"/>
            <a:ext cx="7358062" cy="6072188"/>
          </a:xfrm>
        </p:spPr>
        <p:txBody>
          <a:bodyPr/>
          <a:lstStyle/>
          <a:p>
            <a:pPr eaLnBrk="1" hangingPunct="1"/>
            <a:r>
              <a:rPr lang="el-GR" sz="2000" smtClean="0">
                <a:solidFill>
                  <a:schemeClr val="tx1"/>
                </a:solidFill>
                <a:latin typeface="Arial" charset="0"/>
                <a:cs typeface="Arial" charset="0"/>
              </a:rPr>
              <a:t/>
            </a:r>
            <a:br>
              <a:rPr lang="el-GR" sz="2000" smtClean="0">
                <a:solidFill>
                  <a:schemeClr val="tx1"/>
                </a:solidFill>
                <a:latin typeface="Arial" charset="0"/>
                <a:cs typeface="Arial" charset="0"/>
              </a:rPr>
            </a:br>
            <a:r>
              <a:rPr lang="el-GR" sz="2000" smtClean="0">
                <a:latin typeface="Arial" charset="0"/>
                <a:cs typeface="Arial" charset="0"/>
              </a:rPr>
              <a:t/>
            </a:r>
            <a:br>
              <a:rPr lang="el-GR" sz="2000" smtClean="0">
                <a:latin typeface="Arial" charset="0"/>
                <a:cs typeface="Arial" charset="0"/>
              </a:rPr>
            </a:br>
            <a:r>
              <a:rPr lang="el-GR" sz="2000" smtClean="0">
                <a:latin typeface="Arial" charset="0"/>
                <a:cs typeface="Arial" charset="0"/>
              </a:rPr>
              <a:t>       </a:t>
            </a:r>
            <a:r>
              <a:rPr lang="el-GR" sz="2000" smtClean="0">
                <a:solidFill>
                  <a:schemeClr val="tx1"/>
                </a:solidFill>
                <a:latin typeface="Arial" charset="0"/>
                <a:cs typeface="Arial" charset="0"/>
              </a:rPr>
              <a:t>Τα ινομυώματα επηρεάζουν την γονιμότητα εξ αιτίας :</a:t>
            </a:r>
            <a:br>
              <a:rPr lang="el-GR" sz="2000" smtClean="0">
                <a:solidFill>
                  <a:schemeClr val="tx1"/>
                </a:solidFill>
                <a:latin typeface="Arial" charset="0"/>
                <a:cs typeface="Arial" charset="0"/>
              </a:rPr>
            </a:br>
            <a:r>
              <a:rPr lang="el-GR" sz="2000" smtClean="0">
                <a:solidFill>
                  <a:schemeClr val="tx1"/>
                </a:solidFill>
                <a:latin typeface="Arial" charset="0"/>
                <a:cs typeface="Arial" charset="0"/>
              </a:rPr>
              <a:t/>
            </a:r>
            <a:br>
              <a:rPr lang="el-GR" sz="2000" smtClean="0">
                <a:solidFill>
                  <a:schemeClr val="tx1"/>
                </a:solidFill>
                <a:latin typeface="Arial" charset="0"/>
                <a:cs typeface="Arial" charset="0"/>
              </a:rPr>
            </a:br>
            <a:r>
              <a:rPr lang="en-US" sz="2000" smtClean="0">
                <a:solidFill>
                  <a:schemeClr val="tx1"/>
                </a:solidFill>
                <a:latin typeface="Arial" charset="0"/>
                <a:cs typeface="Arial" charset="0"/>
              </a:rPr>
              <a:t>           </a:t>
            </a:r>
            <a:r>
              <a:rPr lang="el-GR" sz="2000" smtClean="0">
                <a:solidFill>
                  <a:schemeClr val="tx1"/>
                </a:solidFill>
                <a:latin typeface="Arial" charset="0"/>
                <a:cs typeface="Arial" charset="0"/>
              </a:rPr>
              <a:t/>
            </a:r>
            <a:br>
              <a:rPr lang="el-GR" sz="2000" smtClean="0">
                <a:solidFill>
                  <a:schemeClr val="tx1"/>
                </a:solidFill>
                <a:latin typeface="Arial" charset="0"/>
                <a:cs typeface="Arial" charset="0"/>
              </a:rPr>
            </a:br>
            <a:r>
              <a:rPr lang="el-GR" sz="2000" smtClean="0">
                <a:solidFill>
                  <a:schemeClr val="tx1"/>
                </a:solidFill>
                <a:latin typeface="Arial" charset="0"/>
                <a:cs typeface="Arial" charset="0"/>
              </a:rPr>
              <a:t> </a:t>
            </a:r>
            <a:r>
              <a:rPr lang="en-US" sz="2000" smtClean="0">
                <a:solidFill>
                  <a:schemeClr val="tx1"/>
                </a:solidFill>
                <a:latin typeface="Arial" charset="0"/>
                <a:cs typeface="Arial" charset="0"/>
              </a:rPr>
              <a:t>1)</a:t>
            </a:r>
            <a:r>
              <a:rPr lang="el-GR" sz="2000" smtClean="0">
                <a:solidFill>
                  <a:schemeClr val="tx1"/>
                </a:solidFill>
                <a:latin typeface="Arial" charset="0"/>
                <a:cs typeface="Arial" charset="0"/>
              </a:rPr>
              <a:t> </a:t>
            </a:r>
            <a:r>
              <a:rPr lang="en-US" sz="2000" smtClean="0">
                <a:solidFill>
                  <a:schemeClr val="tx1"/>
                </a:solidFill>
                <a:latin typeface="Arial" charset="0"/>
                <a:cs typeface="Arial" charset="0"/>
              </a:rPr>
              <a:t> </a:t>
            </a:r>
            <a:r>
              <a:rPr lang="el-GR" sz="2000" smtClean="0">
                <a:solidFill>
                  <a:schemeClr val="tx1"/>
                </a:solidFill>
                <a:latin typeface="Arial" charset="0"/>
                <a:cs typeface="Arial" charset="0"/>
              </a:rPr>
              <a:t>Απόφραξης των ισθμικών στομίων των σαλπίγγων</a:t>
            </a:r>
            <a:br>
              <a:rPr lang="el-GR" sz="2000" smtClean="0">
                <a:solidFill>
                  <a:schemeClr val="tx1"/>
                </a:solidFill>
                <a:latin typeface="Arial" charset="0"/>
                <a:cs typeface="Arial" charset="0"/>
              </a:rPr>
            </a:br>
            <a:r>
              <a:rPr lang="el-GR" sz="2000" smtClean="0">
                <a:solidFill>
                  <a:schemeClr val="tx1"/>
                </a:solidFill>
                <a:latin typeface="Arial" charset="0"/>
                <a:cs typeface="Arial" charset="0"/>
              </a:rPr>
              <a:t/>
            </a:r>
            <a:br>
              <a:rPr lang="el-GR" sz="2000" smtClean="0">
                <a:solidFill>
                  <a:schemeClr val="tx1"/>
                </a:solidFill>
                <a:latin typeface="Arial" charset="0"/>
                <a:cs typeface="Arial" charset="0"/>
              </a:rPr>
            </a:br>
            <a:r>
              <a:rPr lang="en-US" sz="2000" smtClean="0">
                <a:solidFill>
                  <a:schemeClr val="tx1"/>
                </a:solidFill>
                <a:latin typeface="Arial" charset="0"/>
                <a:cs typeface="Arial" charset="0"/>
              </a:rPr>
              <a:t> 2)  </a:t>
            </a:r>
            <a:r>
              <a:rPr lang="el-GR" sz="2000" smtClean="0">
                <a:solidFill>
                  <a:schemeClr val="tx1"/>
                </a:solidFill>
                <a:latin typeface="Arial" charset="0"/>
                <a:cs typeface="Arial" charset="0"/>
              </a:rPr>
              <a:t>Δυσλειτουργικής υπερτονίας του μυομητρίου που επηρεάζει </a:t>
            </a:r>
            <a:r>
              <a:rPr lang="el-GR" sz="2000" smtClean="0">
                <a:latin typeface="Arial" charset="0"/>
                <a:cs typeface="Arial" charset="0"/>
              </a:rPr>
              <a:t>:</a:t>
            </a:r>
            <a:r>
              <a:rPr lang="el-GR" sz="2000" smtClean="0">
                <a:solidFill>
                  <a:schemeClr val="tx1"/>
                </a:solidFill>
                <a:latin typeface="Arial" charset="0"/>
                <a:cs typeface="Arial" charset="0"/>
              </a:rPr>
              <a:t/>
            </a:r>
            <a:br>
              <a:rPr lang="el-GR" sz="2000" smtClean="0">
                <a:solidFill>
                  <a:schemeClr val="tx1"/>
                </a:solidFill>
                <a:latin typeface="Arial" charset="0"/>
                <a:cs typeface="Arial" charset="0"/>
              </a:rPr>
            </a:br>
            <a:r>
              <a:rPr lang="el-GR" sz="2000" smtClean="0">
                <a:solidFill>
                  <a:schemeClr val="tx1"/>
                </a:solidFill>
                <a:latin typeface="Arial" charset="0"/>
                <a:cs typeface="Arial" charset="0"/>
              </a:rPr>
              <a:t>              α) μεταφορά του ωαρίου</a:t>
            </a:r>
            <a:br>
              <a:rPr lang="el-GR" sz="2000" smtClean="0">
                <a:solidFill>
                  <a:schemeClr val="tx1"/>
                </a:solidFill>
                <a:latin typeface="Arial" charset="0"/>
                <a:cs typeface="Arial" charset="0"/>
              </a:rPr>
            </a:br>
            <a:r>
              <a:rPr lang="el-GR" sz="2000" smtClean="0">
                <a:solidFill>
                  <a:schemeClr val="tx1"/>
                </a:solidFill>
                <a:latin typeface="Arial" charset="0"/>
                <a:cs typeface="Arial" charset="0"/>
              </a:rPr>
              <a:t>              β) μετανάστευση και διείσδυση των σπερματοζωαρίων</a:t>
            </a:r>
            <a:br>
              <a:rPr lang="el-GR" sz="2000" smtClean="0">
                <a:solidFill>
                  <a:schemeClr val="tx1"/>
                </a:solidFill>
                <a:latin typeface="Arial" charset="0"/>
                <a:cs typeface="Arial" charset="0"/>
              </a:rPr>
            </a:br>
            <a:r>
              <a:rPr lang="el-GR" sz="2000" smtClean="0">
                <a:solidFill>
                  <a:schemeClr val="tx1"/>
                </a:solidFill>
                <a:latin typeface="Arial" charset="0"/>
                <a:cs typeface="Arial" charset="0"/>
              </a:rPr>
              <a:t>              γ) επαρκή αιμάτωση  του  ενδομητρίου</a:t>
            </a:r>
            <a:br>
              <a:rPr lang="el-GR" sz="2000" smtClean="0">
                <a:solidFill>
                  <a:schemeClr val="tx1"/>
                </a:solidFill>
                <a:latin typeface="Arial" charset="0"/>
                <a:cs typeface="Arial" charset="0"/>
              </a:rPr>
            </a:br>
            <a:r>
              <a:rPr lang="el-GR" sz="2000" smtClean="0">
                <a:solidFill>
                  <a:schemeClr val="tx1"/>
                </a:solidFill>
                <a:latin typeface="Arial" charset="0"/>
                <a:cs typeface="Arial" charset="0"/>
              </a:rPr>
              <a:t>          </a:t>
            </a:r>
            <a:br>
              <a:rPr lang="el-GR" sz="2000" smtClean="0">
                <a:solidFill>
                  <a:schemeClr val="tx1"/>
                </a:solidFill>
                <a:latin typeface="Arial" charset="0"/>
                <a:cs typeface="Arial" charset="0"/>
              </a:rPr>
            </a:br>
            <a:r>
              <a:rPr lang="el-GR" sz="2000" smtClean="0">
                <a:solidFill>
                  <a:schemeClr val="tx1"/>
                </a:solidFill>
                <a:latin typeface="Arial" charset="0"/>
                <a:cs typeface="Arial" charset="0"/>
              </a:rPr>
              <a:t> </a:t>
            </a:r>
            <a:r>
              <a:rPr lang="en-US" sz="2000" smtClean="0">
                <a:solidFill>
                  <a:schemeClr val="tx1"/>
                </a:solidFill>
                <a:latin typeface="Arial" charset="0"/>
                <a:cs typeface="Arial" charset="0"/>
              </a:rPr>
              <a:t>3)</a:t>
            </a:r>
            <a:r>
              <a:rPr lang="el-GR" sz="2000" smtClean="0">
                <a:solidFill>
                  <a:schemeClr val="tx1"/>
                </a:solidFill>
                <a:latin typeface="Arial" charset="0"/>
                <a:cs typeface="Arial" charset="0"/>
              </a:rPr>
              <a:t> </a:t>
            </a:r>
            <a:r>
              <a:rPr lang="en-US" sz="2000" smtClean="0">
                <a:solidFill>
                  <a:schemeClr val="tx1"/>
                </a:solidFill>
                <a:latin typeface="Arial" charset="0"/>
                <a:cs typeface="Arial" charset="0"/>
              </a:rPr>
              <a:t> </a:t>
            </a:r>
            <a:r>
              <a:rPr lang="el-GR" sz="2000" smtClean="0">
                <a:solidFill>
                  <a:schemeClr val="tx1"/>
                </a:solidFill>
                <a:latin typeface="Arial" charset="0"/>
                <a:cs typeface="Arial" charset="0"/>
              </a:rPr>
              <a:t>Συμπίεσης και ατροφίας ή εξέλκωσης του ενδομητρίου.</a:t>
            </a:r>
            <a:br>
              <a:rPr lang="el-GR" sz="2000" smtClean="0">
                <a:solidFill>
                  <a:schemeClr val="tx1"/>
                </a:solidFill>
                <a:latin typeface="Arial" charset="0"/>
                <a:cs typeface="Arial" charset="0"/>
              </a:rPr>
            </a:br>
            <a:r>
              <a:rPr lang="el-GR" sz="2000" smtClean="0">
                <a:solidFill>
                  <a:schemeClr val="tx1"/>
                </a:solidFill>
                <a:latin typeface="Arial" charset="0"/>
                <a:cs typeface="Arial" charset="0"/>
              </a:rPr>
              <a:t> </a:t>
            </a:r>
            <a:br>
              <a:rPr lang="el-GR" sz="2000" smtClean="0">
                <a:solidFill>
                  <a:schemeClr val="tx1"/>
                </a:solidFill>
                <a:latin typeface="Arial" charset="0"/>
                <a:cs typeface="Arial" charset="0"/>
              </a:rPr>
            </a:br>
            <a:r>
              <a:rPr lang="el-GR" sz="2000" smtClean="0">
                <a:solidFill>
                  <a:schemeClr val="tx1"/>
                </a:solidFill>
                <a:latin typeface="Arial" charset="0"/>
                <a:cs typeface="Arial" charset="0"/>
              </a:rPr>
              <a:t> </a:t>
            </a:r>
            <a:br>
              <a:rPr lang="el-GR" sz="2000" smtClean="0">
                <a:solidFill>
                  <a:schemeClr val="tx1"/>
                </a:solidFill>
                <a:latin typeface="Arial" charset="0"/>
                <a:cs typeface="Arial" charset="0"/>
              </a:rPr>
            </a:br>
            <a:endParaRPr lang="el-GR"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214563" y="1143000"/>
            <a:ext cx="6515100" cy="5154613"/>
          </a:xfrm>
        </p:spPr>
        <p:txBody>
          <a:bodyPr>
            <a:normAutofit/>
          </a:bodyPr>
          <a:lstStyle/>
          <a:p>
            <a:pPr eaLnBrk="1" hangingPunct="1">
              <a:defRPr/>
            </a:pPr>
            <a:r>
              <a:rPr lang="el-GR" sz="2000" kern="1200" dirty="0" smtClean="0">
                <a:solidFill>
                  <a:schemeClr val="tx1"/>
                </a:solidFill>
                <a:latin typeface="Arial" pitchFamily="34" charset="0"/>
                <a:cs typeface="Arial" pitchFamily="34" charset="0"/>
              </a:rPr>
              <a:t>Η  </a:t>
            </a:r>
            <a:r>
              <a:rPr lang="en-US" sz="2000" kern="1200" dirty="0" smtClean="0">
                <a:solidFill>
                  <a:schemeClr val="tx1"/>
                </a:solidFill>
                <a:latin typeface="Arial" pitchFamily="34" charset="0"/>
                <a:cs typeface="Arial" pitchFamily="34" charset="0"/>
              </a:rPr>
              <a:t>IVF</a:t>
            </a:r>
            <a:r>
              <a:rPr lang="el-GR" sz="2000" kern="1200" dirty="0" smtClean="0">
                <a:solidFill>
                  <a:schemeClr val="tx1"/>
                </a:solidFill>
                <a:latin typeface="Arial" pitchFamily="34" charset="0"/>
                <a:cs typeface="Arial" pitchFamily="34" charset="0"/>
              </a:rPr>
              <a:t>-</a:t>
            </a:r>
            <a:r>
              <a:rPr lang="en-US" sz="2000" kern="1200" dirty="0" smtClean="0">
                <a:solidFill>
                  <a:schemeClr val="tx1"/>
                </a:solidFill>
                <a:latin typeface="Arial" pitchFamily="34" charset="0"/>
                <a:cs typeface="Arial" pitchFamily="34" charset="0"/>
              </a:rPr>
              <a:t>ET</a:t>
            </a:r>
            <a:r>
              <a:rPr lang="el-GR" sz="2000" kern="1200" dirty="0" smtClean="0">
                <a:solidFill>
                  <a:schemeClr val="tx1"/>
                </a:solidFill>
                <a:latin typeface="Arial" pitchFamily="34" charset="0"/>
                <a:cs typeface="Arial" pitchFamily="34" charset="0"/>
              </a:rPr>
              <a:t>  είναι μια διαδικασία με υψηλό κόστος οικονομικό, κοινωνικό , ψυχολογικό αλλά και βιολογικό λόγω των πιθανών παρενεργειών. Είναι λοιπόν σημαντικό να κάνουμε τις προϋποθέσεις   όσο το δυνατόν πιο θετικές για επιτυχή εμφύτευση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endParaRPr lang="el-G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857375" y="1714500"/>
            <a:ext cx="6872288" cy="4214813"/>
          </a:xfrm>
        </p:spPr>
        <p:txBody>
          <a:bodyPr>
            <a:normAutofit/>
          </a:bodyPr>
          <a:lstStyle/>
          <a:p>
            <a:pPr eaLnBrk="1" hangingPunct="1">
              <a:defRPr/>
            </a:pPr>
            <a:r>
              <a:rPr lang="el-GR" sz="2000" kern="1200" dirty="0" smtClean="0">
                <a:solidFill>
                  <a:schemeClr val="tx1"/>
                </a:solidFill>
                <a:latin typeface="Arial" pitchFamily="34" charset="0"/>
                <a:cs typeface="Arial" pitchFamily="34" charset="0"/>
              </a:rPr>
              <a:t>Σε αυτήν την παρουσίαση θα αναλύσουμε δεδομένα με τις επιδράσεις των ινομυωμάτων στην </a:t>
            </a:r>
            <a:r>
              <a:rPr lang="en-US" sz="2000" kern="1200" dirty="0" smtClean="0">
                <a:solidFill>
                  <a:schemeClr val="tx1"/>
                </a:solidFill>
                <a:latin typeface="Arial" pitchFamily="34" charset="0"/>
                <a:cs typeface="Arial" pitchFamily="34" charset="0"/>
              </a:rPr>
              <a:t>IVF </a:t>
            </a:r>
            <a:r>
              <a:rPr lang="el-GR" sz="2000" kern="1200" dirty="0" smtClean="0">
                <a:solidFill>
                  <a:schemeClr val="tx1"/>
                </a:solidFill>
                <a:latin typeface="Arial" pitchFamily="34" charset="0"/>
                <a:cs typeface="Arial" pitchFamily="34" charset="0"/>
              </a:rPr>
              <a:t> και δεδομένα με τα οφέλη και τους πιθανούς κινδύνους από την </a:t>
            </a:r>
            <a:r>
              <a:rPr lang="el-GR" sz="2000" kern="1200" dirty="0" err="1" smtClean="0">
                <a:solidFill>
                  <a:schemeClr val="tx1"/>
                </a:solidFill>
                <a:latin typeface="Arial" pitchFamily="34" charset="0"/>
                <a:cs typeface="Arial" pitchFamily="34" charset="0"/>
              </a:rPr>
              <a:t>ινομυωματεκτομή</a:t>
            </a:r>
            <a:r>
              <a:rPr lang="el-GR" sz="2000" kern="1200" dirty="0" smtClean="0">
                <a:solidFill>
                  <a:schemeClr val="tx1"/>
                </a:solidFill>
                <a:latin typeface="Arial" pitchFamily="34" charset="0"/>
                <a:cs typeface="Arial" pitchFamily="34" charset="0"/>
              </a:rPr>
              <a:t> .Ελπίζουμε να αποτελέσουν ερέθισμα για να </a:t>
            </a:r>
            <a:r>
              <a:rPr lang="el-GR" sz="2000" kern="1200" dirty="0" err="1" smtClean="0">
                <a:solidFill>
                  <a:schemeClr val="tx1"/>
                </a:solidFill>
                <a:latin typeface="Arial" pitchFamily="34" charset="0"/>
                <a:cs typeface="Arial" pitchFamily="34" charset="0"/>
              </a:rPr>
              <a:t>να</a:t>
            </a:r>
            <a:r>
              <a:rPr lang="el-GR" sz="2000" kern="1200" dirty="0" smtClean="0">
                <a:solidFill>
                  <a:schemeClr val="tx1"/>
                </a:solidFill>
                <a:latin typeface="Arial" pitchFamily="34" charset="0"/>
                <a:cs typeface="Arial" pitchFamily="34" charset="0"/>
              </a:rPr>
              <a:t> μπορεί κανείς τεκμηριωμένα να έχει την ορθότερη επιλογή.</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endParaRPr lang="el-G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857375" y="1928813"/>
            <a:ext cx="6858000" cy="3000375"/>
          </a:xfrm>
        </p:spPr>
        <p:txBody>
          <a:bodyPr>
            <a:normAutofit/>
          </a:bodyPr>
          <a:lstStyle/>
          <a:p>
            <a:pPr eaLnBrk="1" hangingPunct="1">
              <a:defRPr/>
            </a:pPr>
            <a:r>
              <a:rPr lang="el-GR" sz="2000" u="sng" kern="1200" dirty="0" smtClean="0">
                <a:solidFill>
                  <a:schemeClr val="tx1"/>
                </a:solidFill>
                <a:latin typeface="Arial" pitchFamily="34" charset="0"/>
                <a:cs typeface="Arial" pitchFamily="34" charset="0"/>
              </a:rPr>
              <a:t>ΤΥΠΟΙ</a:t>
            </a:r>
            <a:r>
              <a:rPr lang="en-US" sz="2000" u="sng" kern="1200" dirty="0" smtClean="0">
                <a:solidFill>
                  <a:schemeClr val="tx1"/>
                </a:solidFill>
                <a:latin typeface="Arial" pitchFamily="34" charset="0"/>
                <a:cs typeface="Arial" pitchFamily="34" charset="0"/>
              </a:rPr>
              <a:t> </a:t>
            </a:r>
            <a:r>
              <a:rPr lang="el-GR" sz="2000" u="sng" kern="1200" dirty="0" smtClean="0">
                <a:solidFill>
                  <a:schemeClr val="tx1"/>
                </a:solidFill>
                <a:latin typeface="Arial" pitchFamily="34" charset="0"/>
                <a:cs typeface="Arial" pitchFamily="34" charset="0"/>
              </a:rPr>
              <a:t> ΙΝΟΜΥΩΜΑΤΩΝ </a:t>
            </a:r>
            <a:r>
              <a:rPr lang="en-US" sz="2000" u="sng" kern="1200" dirty="0" smtClean="0">
                <a:solidFill>
                  <a:schemeClr val="tx1"/>
                </a:solidFill>
                <a:latin typeface="Arial" pitchFamily="34" charset="0"/>
                <a:cs typeface="Arial" pitchFamily="34" charset="0"/>
              </a:rPr>
              <a:t> </a:t>
            </a:r>
            <a:r>
              <a:rPr lang="el-GR" sz="2000" u="sng" kern="1200" dirty="0" smtClean="0">
                <a:solidFill>
                  <a:schemeClr val="tx1"/>
                </a:solidFill>
                <a:latin typeface="Arial" pitchFamily="34" charset="0"/>
                <a:cs typeface="Arial" pitchFamily="34" charset="0"/>
              </a:rPr>
              <a:t>ΚΑΙ </a:t>
            </a:r>
            <a:r>
              <a:rPr lang="en-US" sz="2000" u="sng" kern="1200" dirty="0" smtClean="0">
                <a:solidFill>
                  <a:schemeClr val="tx1"/>
                </a:solidFill>
                <a:latin typeface="Arial" pitchFamily="34" charset="0"/>
                <a:cs typeface="Arial" pitchFamily="34" charset="0"/>
              </a:rPr>
              <a:t> </a:t>
            </a:r>
            <a:r>
              <a:rPr lang="el-GR" sz="2000" u="sng" kern="1200" dirty="0" smtClean="0">
                <a:solidFill>
                  <a:schemeClr val="tx1"/>
                </a:solidFill>
                <a:latin typeface="Arial" pitchFamily="34" charset="0"/>
                <a:cs typeface="Arial" pitchFamily="34" charset="0"/>
              </a:rPr>
              <a:t>ΔΙΑΓΝΩΣΤΙΚΕΣ </a:t>
            </a:r>
            <a:r>
              <a:rPr lang="en-US" sz="2000" u="sng" kern="1200" dirty="0" smtClean="0">
                <a:solidFill>
                  <a:schemeClr val="tx1"/>
                </a:solidFill>
                <a:latin typeface="Arial" pitchFamily="34" charset="0"/>
                <a:cs typeface="Arial" pitchFamily="34" charset="0"/>
              </a:rPr>
              <a:t> </a:t>
            </a:r>
            <a:r>
              <a:rPr lang="el-GR" sz="2000" u="sng" kern="1200" dirty="0" smtClean="0">
                <a:solidFill>
                  <a:schemeClr val="tx1"/>
                </a:solidFill>
                <a:latin typeface="Arial" pitchFamily="34" charset="0"/>
                <a:cs typeface="Arial" pitchFamily="34" charset="0"/>
              </a:rPr>
              <a:t>ΜΕΘΟΔΟΙ</a:t>
            </a:r>
            <a:endParaRPr lang="el-G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000375" y="1714500"/>
            <a:ext cx="5800725" cy="3214688"/>
          </a:xfrm>
        </p:spPr>
        <p:txBody>
          <a:bodyPr>
            <a:normAutofit fontScale="90000"/>
          </a:bodyPr>
          <a:lstStyle/>
          <a:p>
            <a:pPr eaLnBrk="1" hangingPunct="1">
              <a:defRPr/>
            </a:pP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Τα ινομυώματα μπορεί να είναι :</a:t>
            </a:r>
            <a:br>
              <a:rPr lang="el-GR" sz="2000" kern="1200" dirty="0" smtClean="0">
                <a:solidFill>
                  <a:schemeClr val="tx1"/>
                </a:solidFill>
                <a:latin typeface="Arial" pitchFamily="34" charset="0"/>
                <a:cs typeface="Arial" pitchFamily="34" charset="0"/>
              </a:rPr>
            </a:br>
            <a:r>
              <a:rPr lang="el-GR" sz="2000" kern="1200" dirty="0" err="1" smtClean="0">
                <a:solidFill>
                  <a:schemeClr val="tx1"/>
                </a:solidFill>
                <a:latin typeface="Arial" pitchFamily="34" charset="0"/>
                <a:cs typeface="Arial" pitchFamily="34" charset="0"/>
              </a:rPr>
              <a:t>Μισχωτά</a:t>
            </a: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r>
              <a:rPr lang="el-GR" sz="2000" kern="1200" dirty="0" err="1" smtClean="0">
                <a:solidFill>
                  <a:schemeClr val="tx1"/>
                </a:solidFill>
                <a:latin typeface="Arial" pitchFamily="34" charset="0"/>
                <a:cs typeface="Arial" pitchFamily="34" charset="0"/>
              </a:rPr>
              <a:t>Υπορογόνια</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l-GR" sz="2000" kern="1200" dirty="0" err="1" smtClean="0">
                <a:solidFill>
                  <a:schemeClr val="tx1"/>
                </a:solidFill>
                <a:latin typeface="Arial" pitchFamily="34" charset="0"/>
                <a:cs typeface="Arial" pitchFamily="34" charset="0"/>
              </a:rPr>
              <a:t>Ενδοτοιχικά</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l-GR" sz="2000" kern="1200" dirty="0" err="1" smtClean="0">
                <a:solidFill>
                  <a:schemeClr val="tx1"/>
                </a:solidFill>
                <a:latin typeface="Arial" pitchFamily="34" charset="0"/>
                <a:cs typeface="Arial" pitchFamily="34" charset="0"/>
              </a:rPr>
              <a:t>Υποβλεννογόνια</a:t>
            </a: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Τραχηλικά</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Σπάνια είναι </a:t>
            </a:r>
            <a:r>
              <a:rPr lang="el-GR" sz="2000" kern="1200" dirty="0" err="1" smtClean="0">
                <a:solidFill>
                  <a:schemeClr val="tx1"/>
                </a:solidFill>
                <a:latin typeface="Arial" pitchFamily="34" charset="0"/>
                <a:cs typeface="Arial" pitchFamily="34" charset="0"/>
              </a:rPr>
              <a:t>ενδοσυνδεσμικά</a:t>
            </a:r>
            <a:r>
              <a:rPr lang="el-GR" sz="2000" kern="1200" dirty="0" smtClean="0">
                <a:solidFill>
                  <a:schemeClr val="tx1"/>
                </a:solidFill>
                <a:latin typeface="Arial" pitchFamily="34" charset="0"/>
                <a:cs typeface="Arial" pitchFamily="34" charset="0"/>
              </a:rPr>
              <a:t> ,περιτοναϊκά και ωοθηκικά</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endParaRPr lang="el-G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214563" y="1857375"/>
            <a:ext cx="6515100" cy="3940175"/>
          </a:xfrm>
        </p:spPr>
        <p:txBody>
          <a:bodyPr>
            <a:normAutofit/>
          </a:bodyPr>
          <a:lstStyle/>
          <a:p>
            <a:pPr eaLnBrk="1" hangingPunct="1">
              <a:defRPr/>
            </a:pPr>
            <a:r>
              <a:rPr lang="el-GR" sz="2000" kern="1200" dirty="0" smtClean="0">
                <a:solidFill>
                  <a:schemeClr val="tx1"/>
                </a:solidFill>
                <a:latin typeface="Arial" pitchFamily="34" charset="0"/>
                <a:cs typeface="Arial" pitchFamily="34" charset="0"/>
              </a:rPr>
              <a:t>Συχνά θα συνοδεύεται μια αξιολόγηση ινομυωμάτων  με όρους όπως ασβεστοποιημένο , εκφυλισμένο , σκληρό , μαλακό κλπ.</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Η περιγραφή χωρίς το πλήρες </a:t>
            </a:r>
            <a:r>
              <a:rPr lang="el-GR" sz="2000" kern="1200" dirty="0" err="1" smtClean="0">
                <a:solidFill>
                  <a:schemeClr val="tx1"/>
                </a:solidFill>
                <a:latin typeface="Arial" pitchFamily="34" charset="0"/>
                <a:cs typeface="Arial" pitchFamily="34" charset="0"/>
              </a:rPr>
              <a:t>μυομητρικό</a:t>
            </a:r>
            <a:r>
              <a:rPr lang="el-GR" sz="2000" kern="1200" dirty="0" smtClean="0">
                <a:solidFill>
                  <a:schemeClr val="tx1"/>
                </a:solidFill>
                <a:latin typeface="Arial" pitchFamily="34" charset="0"/>
                <a:cs typeface="Arial" pitchFamily="34" charset="0"/>
              </a:rPr>
              <a:t> ιστολογικό  παρασκεύασμα σε επίπεδο </a:t>
            </a:r>
            <a:r>
              <a:rPr lang="el-GR" sz="2000" kern="1200" dirty="0" err="1" smtClean="0">
                <a:solidFill>
                  <a:schemeClr val="tx1"/>
                </a:solidFill>
                <a:latin typeface="Arial" pitchFamily="34" charset="0"/>
                <a:cs typeface="Arial" pitchFamily="34" charset="0"/>
              </a:rPr>
              <a:t>υστεροσαλπιγγογραφίας</a:t>
            </a:r>
            <a:r>
              <a:rPr lang="el-GR" sz="2000" kern="1200" dirty="0" smtClean="0">
                <a:solidFill>
                  <a:schemeClr val="tx1"/>
                </a:solidFill>
                <a:latin typeface="Arial" pitchFamily="34" charset="0"/>
                <a:cs typeface="Arial" pitchFamily="34" charset="0"/>
              </a:rPr>
              <a:t> , υπερηχογραφήματος (</a:t>
            </a:r>
            <a:r>
              <a:rPr lang="en-US" sz="2000" kern="1200" dirty="0" smtClean="0">
                <a:solidFill>
                  <a:schemeClr val="tx1"/>
                </a:solidFill>
                <a:latin typeface="Arial" pitchFamily="34" charset="0"/>
                <a:cs typeface="Arial" pitchFamily="34" charset="0"/>
              </a:rPr>
              <a:t>two</a:t>
            </a:r>
            <a:r>
              <a:rPr lang="el-GR" sz="2000" kern="1200" dirty="0" smtClean="0">
                <a:solidFill>
                  <a:schemeClr val="tx1"/>
                </a:solidFill>
                <a:latin typeface="Arial" pitchFamily="34" charset="0"/>
                <a:cs typeface="Arial" pitchFamily="34" charset="0"/>
              </a:rPr>
              <a:t> ,</a:t>
            </a:r>
            <a:r>
              <a:rPr lang="en-US" sz="2000" kern="1200" dirty="0" smtClean="0">
                <a:solidFill>
                  <a:schemeClr val="tx1"/>
                </a:solidFill>
                <a:latin typeface="Arial" pitchFamily="34" charset="0"/>
                <a:cs typeface="Arial" pitchFamily="34" charset="0"/>
              </a:rPr>
              <a:t>three </a:t>
            </a:r>
            <a:r>
              <a:rPr lang="el-GR" sz="2000" kern="1200" dirty="0" smtClean="0">
                <a:solidFill>
                  <a:schemeClr val="tx1"/>
                </a:solidFill>
                <a:latin typeface="Arial" pitchFamily="34" charset="0"/>
                <a:cs typeface="Arial" pitchFamily="34" charset="0"/>
              </a:rPr>
              <a:t>ή </a:t>
            </a:r>
            <a:r>
              <a:rPr lang="en-US" sz="2000" kern="1200" dirty="0" smtClean="0">
                <a:solidFill>
                  <a:schemeClr val="tx1"/>
                </a:solidFill>
                <a:latin typeface="Arial" pitchFamily="34" charset="0"/>
                <a:cs typeface="Arial" pitchFamily="34" charset="0"/>
              </a:rPr>
              <a:t>four D</a:t>
            </a:r>
            <a:r>
              <a:rPr lang="el-GR" sz="2000" kern="1200" dirty="0" smtClean="0">
                <a:solidFill>
                  <a:schemeClr val="tx1"/>
                </a:solidFill>
                <a:latin typeface="Arial" pitchFamily="34" charset="0"/>
                <a:cs typeface="Arial" pitchFamily="34" charset="0"/>
              </a:rPr>
              <a:t>,</a:t>
            </a:r>
            <a:r>
              <a:rPr lang="en-US" sz="2000" kern="1200" dirty="0" smtClean="0">
                <a:solidFill>
                  <a:schemeClr val="tx1"/>
                </a:solidFill>
                <a:latin typeface="Arial" pitchFamily="34" charset="0"/>
                <a:cs typeface="Arial" pitchFamily="34" charset="0"/>
              </a:rPr>
              <a:t>Doppler etc</a:t>
            </a:r>
            <a:r>
              <a:rPr lang="el-GR" sz="2000" kern="1200" dirty="0" smtClean="0">
                <a:solidFill>
                  <a:schemeClr val="tx1"/>
                </a:solidFill>
                <a:latin typeface="Arial" pitchFamily="34" charset="0"/>
                <a:cs typeface="Arial" pitchFamily="34" charset="0"/>
              </a:rPr>
              <a:t>) , αξονικής ή μαγνητικής τομογραφίας , </a:t>
            </a:r>
            <a:r>
              <a:rPr lang="el-GR" sz="2000" kern="1200" dirty="0" err="1" smtClean="0">
                <a:solidFill>
                  <a:schemeClr val="tx1"/>
                </a:solidFill>
                <a:latin typeface="Arial" pitchFamily="34" charset="0"/>
                <a:cs typeface="Arial" pitchFamily="34" charset="0"/>
              </a:rPr>
              <a:t>υστεροσκόπησης</a:t>
            </a:r>
            <a:r>
              <a:rPr lang="el-GR" sz="2000" kern="1200" dirty="0" smtClean="0">
                <a:solidFill>
                  <a:schemeClr val="tx1"/>
                </a:solidFill>
                <a:latin typeface="Arial" pitchFamily="34" charset="0"/>
                <a:cs typeface="Arial" pitchFamily="34" charset="0"/>
              </a:rPr>
              <a:t> ή λαπαροσκόπησης είναι τελικά υποκειμενική.</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endParaRPr lang="el-G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428750" y="357188"/>
            <a:ext cx="7715250" cy="5857875"/>
          </a:xfrm>
        </p:spPr>
        <p:txBody>
          <a:bodyPr>
            <a:normAutofit fontScale="90000"/>
          </a:bodyPr>
          <a:lstStyle/>
          <a:p>
            <a:pPr eaLnBrk="1" hangingPunct="1">
              <a:defRPr/>
            </a:pPr>
            <a:r>
              <a:rPr lang="en-US" sz="2000" kern="1200" dirty="0" smtClean="0">
                <a:solidFill>
                  <a:schemeClr val="tx1"/>
                </a:solidFill>
                <a:latin typeface="Arial" pitchFamily="34" charset="0"/>
                <a:cs typeface="Arial" pitchFamily="34" charset="0"/>
              </a:rPr>
              <a:t/>
            </a:r>
            <a:br>
              <a:rPr lang="en-US"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r>
            <a:br>
              <a:rPr lang="en-US"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r>
            <a:br>
              <a:rPr lang="en-US"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r>
            <a:br>
              <a:rPr lang="en-US"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r>
            <a:br>
              <a:rPr lang="en-US"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Οι μη </a:t>
            </a:r>
            <a:r>
              <a:rPr lang="el-GR" sz="2000" kern="1200" dirty="0" err="1" smtClean="0">
                <a:solidFill>
                  <a:schemeClr val="tx1"/>
                </a:solidFill>
                <a:latin typeface="Arial" pitchFamily="34" charset="0"/>
                <a:cs typeface="Arial" pitchFamily="34" charset="0"/>
              </a:rPr>
              <a:t>επεμεβατικές</a:t>
            </a:r>
            <a:r>
              <a:rPr lang="el-GR" sz="2000" kern="1200" dirty="0" smtClean="0">
                <a:solidFill>
                  <a:schemeClr val="tx1"/>
                </a:solidFill>
                <a:latin typeface="Arial" pitchFamily="34" charset="0"/>
                <a:cs typeface="Arial" pitchFamily="34" charset="0"/>
              </a:rPr>
              <a:t> μέθοδοι όπως υπερηχογράφημα (</a:t>
            </a:r>
            <a:r>
              <a:rPr lang="en-US" sz="2000" kern="1200" dirty="0" smtClean="0">
                <a:solidFill>
                  <a:schemeClr val="tx1"/>
                </a:solidFill>
                <a:latin typeface="Arial" pitchFamily="34" charset="0"/>
                <a:cs typeface="Arial" pitchFamily="34" charset="0"/>
              </a:rPr>
              <a:t>two</a:t>
            </a:r>
            <a:r>
              <a:rPr lang="el-GR" sz="2000" kern="1200" dirty="0" smtClean="0">
                <a:solidFill>
                  <a:schemeClr val="tx1"/>
                </a:solidFill>
                <a:latin typeface="Arial" pitchFamily="34" charset="0"/>
                <a:cs typeface="Arial" pitchFamily="34" charset="0"/>
              </a:rPr>
              <a:t> ,</a:t>
            </a:r>
            <a:r>
              <a:rPr lang="en-US" sz="2000" kern="1200" dirty="0" smtClean="0">
                <a:solidFill>
                  <a:schemeClr val="tx1"/>
                </a:solidFill>
                <a:latin typeface="Arial" pitchFamily="34" charset="0"/>
                <a:cs typeface="Arial" pitchFamily="34" charset="0"/>
              </a:rPr>
              <a:t>three </a:t>
            </a:r>
            <a:r>
              <a:rPr lang="el-GR" sz="2000" kern="1200" dirty="0" smtClean="0">
                <a:solidFill>
                  <a:schemeClr val="tx1"/>
                </a:solidFill>
                <a:latin typeface="Arial" pitchFamily="34" charset="0"/>
                <a:cs typeface="Arial" pitchFamily="34" charset="0"/>
              </a:rPr>
              <a:t>ή </a:t>
            </a:r>
            <a:r>
              <a:rPr lang="en-US" sz="2000" kern="1200" dirty="0" smtClean="0">
                <a:solidFill>
                  <a:schemeClr val="tx1"/>
                </a:solidFill>
                <a:latin typeface="Arial" pitchFamily="34" charset="0"/>
                <a:cs typeface="Arial" pitchFamily="34" charset="0"/>
              </a:rPr>
              <a:t>four D</a:t>
            </a:r>
            <a:r>
              <a:rPr lang="el-GR" sz="2000" kern="1200" dirty="0" smtClean="0">
                <a:solidFill>
                  <a:schemeClr val="tx1"/>
                </a:solidFill>
                <a:latin typeface="Arial" pitchFamily="34" charset="0"/>
                <a:cs typeface="Arial" pitchFamily="34" charset="0"/>
              </a:rPr>
              <a:t>,</a:t>
            </a:r>
            <a:r>
              <a:rPr lang="en-US" sz="2000" kern="1200" dirty="0" smtClean="0">
                <a:solidFill>
                  <a:schemeClr val="tx1"/>
                </a:solidFill>
                <a:latin typeface="Arial" pitchFamily="34" charset="0"/>
                <a:cs typeface="Arial" pitchFamily="34" charset="0"/>
              </a:rPr>
              <a:t>Doppler etc</a:t>
            </a:r>
            <a:r>
              <a:rPr lang="el-GR" sz="2000" kern="1200" dirty="0" smtClean="0">
                <a:solidFill>
                  <a:schemeClr val="tx1"/>
                </a:solidFill>
                <a:latin typeface="Arial" pitchFamily="34" charset="0"/>
                <a:cs typeface="Arial" pitchFamily="34" charset="0"/>
              </a:rPr>
              <a:t>), αξονική ή μαγνητική τομογραφία έστω και σε συνδυαστική μελέτη θα κατορθώσουν να μας βοηθήσουν να προσδιορίσουμε με μεγάλη αξιοπιστία το μέγεθος την τοπογραφία και να μας βοηθήσουν στην διαφοροποίηση από </a:t>
            </a:r>
            <a:r>
              <a:rPr lang="el-GR" sz="2000" kern="1200" dirty="0" err="1" smtClean="0">
                <a:solidFill>
                  <a:schemeClr val="tx1"/>
                </a:solidFill>
                <a:latin typeface="Arial" pitchFamily="34" charset="0"/>
                <a:cs typeface="Arial" pitchFamily="34" charset="0"/>
              </a:rPr>
              <a:t>αδενομύωση</a:t>
            </a:r>
            <a:r>
              <a:rPr lang="el-GR" sz="2000" kern="1200" dirty="0" smtClean="0">
                <a:solidFill>
                  <a:schemeClr val="tx1"/>
                </a:solidFill>
                <a:latin typeface="Arial" pitchFamily="34" charset="0"/>
                <a:cs typeface="Arial" pitchFamily="34" charset="0"/>
              </a:rPr>
              <a:t> .</a:t>
            </a:r>
            <a:r>
              <a:rPr lang="en-US" sz="2000" kern="1200" dirty="0" smtClean="0">
                <a:solidFill>
                  <a:schemeClr val="tx1"/>
                </a:solidFill>
                <a:latin typeface="Arial" pitchFamily="34" charset="0"/>
                <a:cs typeface="Arial" pitchFamily="34" charset="0"/>
              </a:rPr>
              <a:t/>
            </a:r>
            <a:br>
              <a:rPr lang="en-US"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Εν τούτοις δεν θα μας βοηθήσουν στην αξιολόγηση της </a:t>
            </a:r>
            <a:r>
              <a:rPr lang="el-GR" sz="2000" kern="1200" dirty="0" err="1" smtClean="0">
                <a:solidFill>
                  <a:schemeClr val="tx1"/>
                </a:solidFill>
                <a:latin typeface="Arial" pitchFamily="34" charset="0"/>
                <a:cs typeface="Arial" pitchFamily="34" charset="0"/>
              </a:rPr>
              <a:t>διαβατότητος</a:t>
            </a:r>
            <a:r>
              <a:rPr lang="el-GR" sz="2000" kern="1200" dirty="0" smtClean="0">
                <a:solidFill>
                  <a:schemeClr val="tx1"/>
                </a:solidFill>
                <a:latin typeface="Arial" pitchFamily="34" charset="0"/>
                <a:cs typeface="Arial" pitchFamily="34" charset="0"/>
              </a:rPr>
              <a:t> των σαλπίγγων ,</a:t>
            </a:r>
            <a:r>
              <a:rPr lang="el-GR" sz="2000" kern="1200" dirty="0" err="1" smtClean="0">
                <a:solidFill>
                  <a:schemeClr val="tx1"/>
                </a:solidFill>
                <a:latin typeface="Arial" pitchFamily="34" charset="0"/>
                <a:cs typeface="Arial" pitchFamily="34" charset="0"/>
              </a:rPr>
              <a:t>υδροσαλπίγγων</a:t>
            </a:r>
            <a:r>
              <a:rPr lang="el-GR" sz="2000" kern="1200" dirty="0" smtClean="0">
                <a:solidFill>
                  <a:schemeClr val="tx1"/>
                </a:solidFill>
                <a:latin typeface="Arial" pitchFamily="34" charset="0"/>
                <a:cs typeface="Arial" pitchFamily="34" charset="0"/>
              </a:rPr>
              <a:t> και των διαταραχών της </a:t>
            </a:r>
            <a:r>
              <a:rPr lang="el-GR" sz="2000" kern="1200" dirty="0" err="1" smtClean="0">
                <a:solidFill>
                  <a:schemeClr val="tx1"/>
                </a:solidFill>
                <a:latin typeface="Arial" pitchFamily="34" charset="0"/>
                <a:cs typeface="Arial" pitchFamily="34" charset="0"/>
              </a:rPr>
              <a:t>ανατομίας.Στα</a:t>
            </a:r>
            <a:r>
              <a:rPr lang="el-GR" sz="2000" kern="1200" dirty="0" smtClean="0">
                <a:solidFill>
                  <a:schemeClr val="tx1"/>
                </a:solidFill>
                <a:latin typeface="Arial" pitchFamily="34" charset="0"/>
                <a:cs typeface="Arial" pitchFamily="34" charset="0"/>
              </a:rPr>
              <a:t> ερωτήματα αυτά θα μας </a:t>
            </a:r>
            <a:r>
              <a:rPr lang="el-GR" sz="2000" kern="1200" dirty="0" err="1" smtClean="0">
                <a:solidFill>
                  <a:schemeClr val="tx1"/>
                </a:solidFill>
                <a:latin typeface="Arial" pitchFamily="34" charset="0"/>
                <a:cs typeface="Arial" pitchFamily="34" charset="0"/>
              </a:rPr>
              <a:t>βοηθήσ</a:t>
            </a:r>
            <a:r>
              <a:rPr lang="en-US" sz="2000" kern="1200" dirty="0" smtClean="0">
                <a:solidFill>
                  <a:schemeClr val="tx1"/>
                </a:solidFill>
                <a:latin typeface="Arial" pitchFamily="34" charset="0"/>
                <a:cs typeface="Arial" pitchFamily="34" charset="0"/>
              </a:rPr>
              <a:t>o</a:t>
            </a:r>
            <a:r>
              <a:rPr lang="el-GR" sz="2000" kern="1200" dirty="0" smtClean="0">
                <a:solidFill>
                  <a:schemeClr val="tx1"/>
                </a:solidFill>
                <a:latin typeface="Arial" pitchFamily="34" charset="0"/>
                <a:cs typeface="Arial" pitchFamily="34" charset="0"/>
              </a:rPr>
              <a:t>υν σχετικά επεμβατικές μέθοδοι όπως η </a:t>
            </a:r>
            <a:r>
              <a:rPr lang="el-GR" sz="2000" kern="1200" dirty="0" err="1" smtClean="0">
                <a:solidFill>
                  <a:schemeClr val="tx1"/>
                </a:solidFill>
                <a:latin typeface="Arial" pitchFamily="34" charset="0"/>
                <a:cs typeface="Arial" pitchFamily="34" charset="0"/>
              </a:rPr>
              <a:t>υστεροσαλπιγγογραφία</a:t>
            </a:r>
            <a:r>
              <a:rPr lang="el-GR" sz="2000" kern="1200" dirty="0" smtClean="0">
                <a:solidFill>
                  <a:schemeClr val="tx1"/>
                </a:solidFill>
                <a:latin typeface="Arial" pitchFamily="34" charset="0"/>
                <a:cs typeface="Arial" pitchFamily="34" charset="0"/>
              </a:rPr>
              <a:t> ή η </a:t>
            </a:r>
            <a:r>
              <a:rPr lang="en-US" sz="2000" kern="1200" dirty="0" err="1" smtClean="0">
                <a:solidFill>
                  <a:schemeClr val="tx1"/>
                </a:solidFill>
                <a:latin typeface="Arial" pitchFamily="34" charset="0"/>
                <a:cs typeface="Arial" pitchFamily="34" charset="0"/>
              </a:rPr>
              <a:t>sonohysterography</a:t>
            </a:r>
            <a:r>
              <a:rPr lang="el-GR" sz="2000" kern="1200" dirty="0" smtClean="0">
                <a:solidFill>
                  <a:schemeClr val="tx1"/>
                </a:solidFill>
                <a:latin typeface="Arial" pitchFamily="34" charset="0"/>
                <a:cs typeface="Arial" pitchFamily="34" charset="0"/>
              </a:rPr>
              <a:t>.</a:t>
            </a:r>
            <a:r>
              <a:rPr lang="en-US" sz="2000" kern="1200" dirty="0" smtClean="0">
                <a:solidFill>
                  <a:schemeClr val="tx1"/>
                </a:solidFill>
                <a:latin typeface="Arial" pitchFamily="34" charset="0"/>
                <a:cs typeface="Arial" pitchFamily="34" charset="0"/>
              </a:rPr>
              <a:t/>
            </a:r>
            <a:br>
              <a:rPr lang="en-US"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Κυρίαρχη όμως διαγνωστική θέση έχει η </a:t>
            </a:r>
            <a:r>
              <a:rPr lang="el-GR" sz="2000" kern="1200" dirty="0" err="1" smtClean="0">
                <a:solidFill>
                  <a:schemeClr val="tx1"/>
                </a:solidFill>
                <a:latin typeface="Arial" pitchFamily="34" charset="0"/>
                <a:cs typeface="Arial" pitchFamily="34" charset="0"/>
              </a:rPr>
              <a:t>υστεροσκόπηση</a:t>
            </a:r>
            <a:r>
              <a:rPr lang="el-GR" sz="2000" kern="1200" dirty="0" smtClean="0">
                <a:solidFill>
                  <a:schemeClr val="tx1"/>
                </a:solidFill>
                <a:latin typeface="Arial" pitchFamily="34" charset="0"/>
                <a:cs typeface="Arial" pitchFamily="34" charset="0"/>
              </a:rPr>
              <a:t> και η λαπαροσκόπηση που μπορούν να οδηγήσουν και στην άμεση αφαίρεση των </a:t>
            </a:r>
            <a:r>
              <a:rPr lang="el-GR" sz="2000" kern="1200" dirty="0" err="1" smtClean="0">
                <a:solidFill>
                  <a:schemeClr val="tx1"/>
                </a:solidFill>
                <a:latin typeface="Arial" pitchFamily="34" charset="0"/>
                <a:cs typeface="Arial" pitchFamily="34" charset="0"/>
              </a:rPr>
              <a:t>υποβλεννογονίων</a:t>
            </a:r>
            <a:r>
              <a:rPr lang="el-GR" sz="2000" kern="1200" dirty="0" smtClean="0">
                <a:solidFill>
                  <a:schemeClr val="tx1"/>
                </a:solidFill>
                <a:latin typeface="Arial" pitchFamily="34" charset="0"/>
                <a:cs typeface="Arial" pitchFamily="34" charset="0"/>
              </a:rPr>
              <a:t> των </a:t>
            </a:r>
            <a:r>
              <a:rPr lang="el-GR" sz="2000" kern="1200" dirty="0" err="1" smtClean="0">
                <a:solidFill>
                  <a:schemeClr val="tx1"/>
                </a:solidFill>
                <a:latin typeface="Arial" pitchFamily="34" charset="0"/>
                <a:cs typeface="Arial" pitchFamily="34" charset="0"/>
              </a:rPr>
              <a:t>υπορογονίων</a:t>
            </a:r>
            <a:r>
              <a:rPr lang="el-GR" sz="2000" kern="1200" dirty="0" smtClean="0">
                <a:solidFill>
                  <a:schemeClr val="tx1"/>
                </a:solidFill>
                <a:latin typeface="Arial" pitchFamily="34" charset="0"/>
                <a:cs typeface="Arial" pitchFamily="34" charset="0"/>
              </a:rPr>
              <a:t> αλλά και με σωστή χαρτογράφηση ή σύγχρονη </a:t>
            </a:r>
            <a:r>
              <a:rPr lang="el-GR" sz="2000" kern="1200" dirty="0" err="1" smtClean="0">
                <a:solidFill>
                  <a:schemeClr val="tx1"/>
                </a:solidFill>
                <a:latin typeface="Arial" pitchFamily="34" charset="0"/>
                <a:cs typeface="Arial" pitchFamily="34" charset="0"/>
              </a:rPr>
              <a:t>υπερηχογραφική</a:t>
            </a:r>
            <a:r>
              <a:rPr lang="el-GR" sz="2000" kern="1200" dirty="0" smtClean="0">
                <a:solidFill>
                  <a:schemeClr val="tx1"/>
                </a:solidFill>
                <a:latin typeface="Arial" pitchFamily="34" charset="0"/>
                <a:cs typeface="Arial" pitchFamily="34" charset="0"/>
              </a:rPr>
              <a:t> βοήθεια και όλων των </a:t>
            </a:r>
            <a:r>
              <a:rPr lang="el-GR" sz="2000" kern="1200" dirty="0" err="1" smtClean="0">
                <a:solidFill>
                  <a:schemeClr val="tx1"/>
                </a:solidFill>
                <a:latin typeface="Arial" pitchFamily="34" charset="0"/>
                <a:cs typeface="Arial" pitchFamily="34" charset="0"/>
              </a:rPr>
              <a:t>τοιχικών</a:t>
            </a:r>
            <a:r>
              <a:rPr lang="el-GR" sz="2000" kern="1200" dirty="0" smtClean="0">
                <a:solidFill>
                  <a:schemeClr val="tx1"/>
                </a:solidFill>
                <a:latin typeface="Arial" pitchFamily="34" charset="0"/>
                <a:cs typeface="Arial" pitchFamily="34" charset="0"/>
              </a:rPr>
              <a:t>  ινομυωμάτων που δεν είναι άμεσα ορατά με την ενδοσκόπηση.</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endParaRPr lang="el-G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 Τίτλος"/>
          <p:cNvSpPr>
            <a:spLocks noGrp="1"/>
          </p:cNvSpPr>
          <p:nvPr>
            <p:ph type="title"/>
          </p:nvPr>
        </p:nvSpPr>
        <p:spPr>
          <a:xfrm>
            <a:off x="1928813" y="0"/>
            <a:ext cx="6729412" cy="6000750"/>
          </a:xfrm>
        </p:spPr>
        <p:txBody>
          <a:bodyPr/>
          <a:lstStyle/>
          <a:p>
            <a:pPr eaLnBrk="1" hangingPunct="1"/>
            <a:r>
              <a:rPr lang="en-US" sz="1800" b="1" smtClean="0">
                <a:solidFill>
                  <a:schemeClr val="tx1"/>
                </a:solidFill>
                <a:latin typeface="Arial" charset="0"/>
                <a:cs typeface="Arial" charset="0"/>
              </a:rPr>
              <a:t/>
            </a:r>
            <a:br>
              <a:rPr lang="en-US" sz="1800" b="1" smtClean="0">
                <a:solidFill>
                  <a:schemeClr val="tx1"/>
                </a:solidFill>
                <a:latin typeface="Arial" charset="0"/>
                <a:cs typeface="Arial" charset="0"/>
              </a:rPr>
            </a:br>
            <a:r>
              <a:rPr lang="en-US" sz="1800" b="1" smtClean="0">
                <a:latin typeface="Arial" charset="0"/>
                <a:cs typeface="Arial" charset="0"/>
              </a:rPr>
              <a:t/>
            </a:r>
            <a:br>
              <a:rPr lang="en-US" sz="1800" b="1" smtClean="0">
                <a:latin typeface="Arial" charset="0"/>
                <a:cs typeface="Arial" charset="0"/>
              </a:rPr>
            </a:br>
            <a:r>
              <a:rPr lang="en-US" sz="1800" b="1" smtClean="0">
                <a:latin typeface="Arial" charset="0"/>
                <a:cs typeface="Arial" charset="0"/>
              </a:rPr>
              <a:t/>
            </a:r>
            <a:br>
              <a:rPr lang="en-US" sz="1800" b="1" smtClean="0">
                <a:latin typeface="Arial" charset="0"/>
                <a:cs typeface="Arial" charset="0"/>
              </a:rPr>
            </a:br>
            <a:r>
              <a:rPr lang="en-US" sz="1800" b="1" smtClean="0">
                <a:latin typeface="Arial" charset="0"/>
                <a:cs typeface="Arial" charset="0"/>
              </a:rPr>
              <a:t/>
            </a:r>
            <a:br>
              <a:rPr lang="en-US" sz="1800" b="1" smtClean="0">
                <a:latin typeface="Arial" charset="0"/>
                <a:cs typeface="Arial" charset="0"/>
              </a:rPr>
            </a:br>
            <a:r>
              <a:rPr lang="el-GR" sz="1800" b="1" smtClean="0">
                <a:solidFill>
                  <a:schemeClr val="tx1"/>
                </a:solidFill>
                <a:latin typeface="Arial" charset="0"/>
                <a:cs typeface="Arial" charset="0"/>
              </a:rPr>
              <a:t>Τύποι ινομυωμάτων</a:t>
            </a:r>
            <a:r>
              <a:rPr lang="el-GR" sz="1800" smtClean="0">
                <a:solidFill>
                  <a:schemeClr val="tx1"/>
                </a:solidFill>
                <a:latin typeface="Arial" charset="0"/>
                <a:cs typeface="Arial" charset="0"/>
              </a:rPr>
              <a:t/>
            </a:r>
            <a:br>
              <a:rPr lang="el-GR" sz="1800" smtClean="0">
                <a:solidFill>
                  <a:schemeClr val="tx1"/>
                </a:solidFill>
                <a:latin typeface="Arial" charset="0"/>
                <a:cs typeface="Arial" charset="0"/>
              </a:rPr>
            </a:br>
            <a:r>
              <a:rPr lang="en-US" sz="1800" smtClean="0">
                <a:solidFill>
                  <a:schemeClr val="tx1"/>
                </a:solidFill>
                <a:latin typeface="Arial" charset="0"/>
                <a:cs typeface="Arial" charset="0"/>
              </a:rPr>
              <a:t/>
            </a:r>
            <a:br>
              <a:rPr lang="en-US" sz="1800" smtClean="0">
                <a:solidFill>
                  <a:schemeClr val="tx1"/>
                </a:solidFill>
                <a:latin typeface="Arial" charset="0"/>
                <a:cs typeface="Arial" charset="0"/>
              </a:rPr>
            </a:br>
            <a:r>
              <a:rPr lang="en-US" sz="1800" smtClean="0">
                <a:latin typeface="Arial" charset="0"/>
                <a:cs typeface="Arial" charset="0"/>
              </a:rPr>
              <a:t/>
            </a:r>
            <a:br>
              <a:rPr lang="en-US" sz="1800" smtClean="0">
                <a:latin typeface="Arial" charset="0"/>
                <a:cs typeface="Arial" charset="0"/>
              </a:rPr>
            </a:br>
            <a:r>
              <a:rPr lang="el-GR" sz="1800" smtClean="0">
                <a:solidFill>
                  <a:schemeClr val="tx1"/>
                </a:solidFill>
                <a:latin typeface="Arial" charset="0"/>
                <a:cs typeface="Arial" charset="0"/>
              </a:rPr>
              <a:t>Υποβλενογόνιο :</a:t>
            </a:r>
            <a:br>
              <a:rPr lang="el-GR" sz="1800" smtClean="0">
                <a:solidFill>
                  <a:schemeClr val="tx1"/>
                </a:solidFill>
                <a:latin typeface="Arial" charset="0"/>
                <a:cs typeface="Arial" charset="0"/>
              </a:rPr>
            </a:br>
            <a:r>
              <a:rPr lang="el-GR" sz="1800" smtClean="0">
                <a:solidFill>
                  <a:schemeClr val="tx1"/>
                </a:solidFill>
                <a:latin typeface="Arial" charset="0"/>
                <a:cs typeface="Arial" charset="0"/>
              </a:rPr>
              <a:t/>
            </a:r>
            <a:br>
              <a:rPr lang="el-GR" sz="1800" smtClean="0">
                <a:solidFill>
                  <a:schemeClr val="tx1"/>
                </a:solidFill>
                <a:latin typeface="Arial" charset="0"/>
                <a:cs typeface="Arial" charset="0"/>
              </a:rPr>
            </a:br>
            <a:r>
              <a:rPr lang="el-GR" sz="1800" smtClean="0">
                <a:solidFill>
                  <a:schemeClr val="tx1"/>
                </a:solidFill>
                <a:latin typeface="Arial" charset="0"/>
                <a:cs typeface="Arial" charset="0"/>
              </a:rPr>
              <a:t>Αναπτύσσεται προς το εσωτερικό του τοιχώματος  της μήτρας</a:t>
            </a:r>
            <a:br>
              <a:rPr lang="el-GR" sz="1800" smtClean="0">
                <a:solidFill>
                  <a:schemeClr val="tx1"/>
                </a:solidFill>
                <a:latin typeface="Arial" charset="0"/>
                <a:cs typeface="Arial" charset="0"/>
              </a:rPr>
            </a:br>
            <a:r>
              <a:rPr lang="en-US" sz="1800" smtClean="0">
                <a:solidFill>
                  <a:schemeClr val="tx1"/>
                </a:solidFill>
                <a:latin typeface="Arial" charset="0"/>
                <a:cs typeface="Arial" charset="0"/>
              </a:rPr>
              <a:t/>
            </a:r>
            <a:br>
              <a:rPr lang="en-US" sz="1800" smtClean="0">
                <a:solidFill>
                  <a:schemeClr val="tx1"/>
                </a:solidFill>
                <a:latin typeface="Arial" charset="0"/>
                <a:cs typeface="Arial" charset="0"/>
              </a:rPr>
            </a:br>
            <a:r>
              <a:rPr lang="el-GR" sz="1800" smtClean="0">
                <a:solidFill>
                  <a:schemeClr val="tx1"/>
                </a:solidFill>
                <a:latin typeface="Arial" charset="0"/>
                <a:cs typeface="Arial" charset="0"/>
              </a:rPr>
              <a:t>Ενδοτοιχωματικό :</a:t>
            </a:r>
            <a:br>
              <a:rPr lang="el-GR" sz="1800" smtClean="0">
                <a:solidFill>
                  <a:schemeClr val="tx1"/>
                </a:solidFill>
                <a:latin typeface="Arial" charset="0"/>
                <a:cs typeface="Arial" charset="0"/>
              </a:rPr>
            </a:br>
            <a:r>
              <a:rPr lang="en-US" sz="1800" smtClean="0">
                <a:solidFill>
                  <a:schemeClr val="tx1"/>
                </a:solidFill>
                <a:latin typeface="Arial" charset="0"/>
                <a:cs typeface="Arial" charset="0"/>
              </a:rPr>
              <a:t/>
            </a:r>
            <a:br>
              <a:rPr lang="en-US" sz="1800" smtClean="0">
                <a:solidFill>
                  <a:schemeClr val="tx1"/>
                </a:solidFill>
                <a:latin typeface="Arial" charset="0"/>
                <a:cs typeface="Arial" charset="0"/>
              </a:rPr>
            </a:br>
            <a:r>
              <a:rPr lang="el-GR" sz="1800" smtClean="0">
                <a:solidFill>
                  <a:schemeClr val="tx1"/>
                </a:solidFill>
                <a:latin typeface="Arial" charset="0"/>
                <a:cs typeface="Arial" charset="0"/>
              </a:rPr>
              <a:t>Αναπτύσσεται προς το εσωτερικό της κοιλότητας της μήτρας</a:t>
            </a:r>
            <a:br>
              <a:rPr lang="el-GR" sz="1800" smtClean="0">
                <a:solidFill>
                  <a:schemeClr val="tx1"/>
                </a:solidFill>
                <a:latin typeface="Arial" charset="0"/>
                <a:cs typeface="Arial" charset="0"/>
              </a:rPr>
            </a:br>
            <a:r>
              <a:rPr lang="en-US" sz="1800" smtClean="0">
                <a:solidFill>
                  <a:schemeClr val="tx1"/>
                </a:solidFill>
                <a:latin typeface="Arial" charset="0"/>
                <a:cs typeface="Arial" charset="0"/>
              </a:rPr>
              <a:t/>
            </a:r>
            <a:br>
              <a:rPr lang="en-US" sz="1800" smtClean="0">
                <a:solidFill>
                  <a:schemeClr val="tx1"/>
                </a:solidFill>
                <a:latin typeface="Arial" charset="0"/>
                <a:cs typeface="Arial" charset="0"/>
              </a:rPr>
            </a:br>
            <a:r>
              <a:rPr lang="el-GR" sz="1800" smtClean="0">
                <a:solidFill>
                  <a:schemeClr val="tx1"/>
                </a:solidFill>
                <a:latin typeface="Arial" charset="0"/>
                <a:cs typeface="Arial" charset="0"/>
              </a:rPr>
              <a:t>Μισχωτό  ινομύωμα :</a:t>
            </a:r>
            <a:r>
              <a:rPr lang="en-US" sz="1800" smtClean="0">
                <a:solidFill>
                  <a:schemeClr val="tx1"/>
                </a:solidFill>
                <a:latin typeface="Arial" charset="0"/>
                <a:cs typeface="Arial" charset="0"/>
              </a:rPr>
              <a:t> </a:t>
            </a:r>
            <a:r>
              <a:rPr lang="el-GR" sz="1800" smtClean="0">
                <a:solidFill>
                  <a:schemeClr val="tx1"/>
                </a:solidFill>
                <a:latin typeface="Arial" charset="0"/>
                <a:cs typeface="Arial" charset="0"/>
              </a:rPr>
              <a:t/>
            </a:r>
            <a:br>
              <a:rPr lang="el-GR" sz="1800" smtClean="0">
                <a:solidFill>
                  <a:schemeClr val="tx1"/>
                </a:solidFill>
                <a:latin typeface="Arial" charset="0"/>
                <a:cs typeface="Arial" charset="0"/>
              </a:rPr>
            </a:br>
            <a:r>
              <a:rPr lang="el-GR" sz="1800" smtClean="0">
                <a:solidFill>
                  <a:schemeClr val="tx1"/>
                </a:solidFill>
                <a:latin typeface="Arial" charset="0"/>
                <a:cs typeface="Arial" charset="0"/>
              </a:rPr>
              <a:t/>
            </a:r>
            <a:br>
              <a:rPr lang="el-GR" sz="1800" smtClean="0">
                <a:solidFill>
                  <a:schemeClr val="tx1"/>
                </a:solidFill>
                <a:latin typeface="Arial" charset="0"/>
                <a:cs typeface="Arial" charset="0"/>
              </a:rPr>
            </a:br>
            <a:r>
              <a:rPr lang="el-GR" sz="1800" smtClean="0">
                <a:solidFill>
                  <a:schemeClr val="tx1"/>
                </a:solidFill>
                <a:latin typeface="Arial" charset="0"/>
                <a:cs typeface="Arial" charset="0"/>
              </a:rPr>
              <a:t>Αναπτύσσεται  από το τοίχωμα  της μήτρας προς τον  ελεύθερο  κοιλιακό  χώρο</a:t>
            </a:r>
            <a:br>
              <a:rPr lang="el-GR" sz="1800" smtClean="0">
                <a:solidFill>
                  <a:schemeClr val="tx1"/>
                </a:solidFill>
                <a:latin typeface="Arial" charset="0"/>
                <a:cs typeface="Arial" charset="0"/>
              </a:rPr>
            </a:br>
            <a:r>
              <a:rPr lang="el-GR" sz="1800" smtClean="0">
                <a:solidFill>
                  <a:schemeClr val="tx1"/>
                </a:solidFill>
                <a:latin typeface="Arial" charset="0"/>
                <a:cs typeface="Arial" charset="0"/>
              </a:rPr>
              <a:t> </a:t>
            </a:r>
            <a:br>
              <a:rPr lang="el-GR" sz="1800" smtClean="0">
                <a:solidFill>
                  <a:schemeClr val="tx1"/>
                </a:solidFill>
                <a:latin typeface="Arial" charset="0"/>
                <a:cs typeface="Arial" charset="0"/>
              </a:rPr>
            </a:br>
            <a:r>
              <a:rPr lang="en-US" sz="1800" smtClean="0">
                <a:solidFill>
                  <a:schemeClr val="tx1"/>
                </a:solidFill>
                <a:latin typeface="Arial" charset="0"/>
                <a:cs typeface="Arial" charset="0"/>
              </a:rPr>
              <a:t> </a:t>
            </a:r>
            <a:r>
              <a:rPr lang="el-GR" sz="1800" smtClean="0">
                <a:solidFill>
                  <a:schemeClr val="tx1"/>
                </a:solidFill>
                <a:latin typeface="Arial" charset="0"/>
                <a:cs typeface="Arial" charset="0"/>
              </a:rPr>
              <a:t/>
            </a:r>
            <a:br>
              <a:rPr lang="el-GR" sz="1800" smtClean="0">
                <a:solidFill>
                  <a:schemeClr val="tx1"/>
                </a:solidFill>
                <a:latin typeface="Arial" charset="0"/>
                <a:cs typeface="Arial" charset="0"/>
              </a:rPr>
            </a:br>
            <a:r>
              <a:rPr lang="en-US" sz="1800" smtClean="0">
                <a:solidFill>
                  <a:schemeClr val="tx1"/>
                </a:solidFill>
                <a:latin typeface="Arial" charset="0"/>
                <a:cs typeface="Arial" charset="0"/>
              </a:rPr>
              <a:t> </a:t>
            </a:r>
            <a:endParaRPr lang="el-GR" sz="1800" smtClean="0">
              <a:solidFill>
                <a:schemeClr val="tx1"/>
              </a:solidFill>
              <a:latin typeface="Arial" charset="0"/>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pPr eaLnBrk="1" hangingPunct="1">
              <a:defRPr/>
            </a:pP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endParaRPr lang="el-GR" dirty="0"/>
          </a:p>
        </p:txBody>
      </p:sp>
      <p:pic>
        <p:nvPicPr>
          <p:cNvPr id="26626" name="Picture 1" descr="http://www.gynecare.com/content/backgrounders/www.womenhealth.info/www.gynecare.com/fibroids_basic_information_image3.gif"/>
          <p:cNvPicPr>
            <a:picLocks noChangeAspect="1" noChangeArrowheads="1"/>
          </p:cNvPicPr>
          <p:nvPr/>
        </p:nvPicPr>
        <p:blipFill>
          <a:blip r:embed="rId2" r:link="rId3"/>
          <a:srcRect/>
          <a:stretch>
            <a:fillRect/>
          </a:stretch>
        </p:blipFill>
        <p:spPr bwMode="auto">
          <a:xfrm>
            <a:off x="1428750" y="857250"/>
            <a:ext cx="7500938" cy="4875213"/>
          </a:xfrm>
          <a:prstGeom prst="rect">
            <a:avLst/>
          </a:prstGeom>
          <a:noFill/>
          <a:ln w="9525">
            <a:noFill/>
            <a:miter lim="800000"/>
            <a:headEnd/>
            <a:tailEnd/>
          </a:ln>
        </p:spPr>
      </p:pic>
      <p:grpSp>
        <p:nvGrpSpPr>
          <p:cNvPr id="26627" name="Group 2"/>
          <p:cNvGrpSpPr>
            <a:grpSpLocks/>
          </p:cNvGrpSpPr>
          <p:nvPr/>
        </p:nvGrpSpPr>
        <p:grpSpPr bwMode="auto">
          <a:xfrm>
            <a:off x="0" y="0"/>
            <a:ext cx="3381375" cy="2276475"/>
            <a:chOff x="30" y="0"/>
            <a:chExt cx="5325" cy="3585"/>
          </a:xfrm>
        </p:grpSpPr>
        <p:sp>
          <p:nvSpPr>
            <p:cNvPr id="26644" name="Rectangle 5"/>
            <p:cNvSpPr>
              <a:spLocks noChangeArrowheads="1"/>
            </p:cNvSpPr>
            <p:nvPr/>
          </p:nvSpPr>
          <p:spPr bwMode="auto">
            <a:xfrm>
              <a:off x="2310" y="0"/>
              <a:ext cx="3045" cy="750"/>
            </a:xfrm>
            <a:prstGeom prst="rect">
              <a:avLst/>
            </a:prstGeom>
            <a:noFill/>
            <a:ln w="9525">
              <a:noFill/>
              <a:miter lim="800000"/>
              <a:headEnd/>
              <a:tailEnd/>
            </a:ln>
          </p:spPr>
          <p:txBody>
            <a:bodyPr/>
            <a:lstStyle/>
            <a:p>
              <a:endParaRPr lang="el-GR">
                <a:latin typeface="Impact" pitchFamily="34" charset="0"/>
              </a:endParaRPr>
            </a:p>
          </p:txBody>
        </p:sp>
        <p:sp>
          <p:nvSpPr>
            <p:cNvPr id="26645" name="Rectangle 4"/>
            <p:cNvSpPr>
              <a:spLocks noChangeArrowheads="1"/>
            </p:cNvSpPr>
            <p:nvPr/>
          </p:nvSpPr>
          <p:spPr bwMode="auto">
            <a:xfrm>
              <a:off x="30" y="1935"/>
              <a:ext cx="2385" cy="600"/>
            </a:xfrm>
            <a:prstGeom prst="rect">
              <a:avLst/>
            </a:prstGeom>
            <a:noFill/>
            <a:ln w="9525">
              <a:noFill/>
              <a:miter lim="800000"/>
              <a:headEnd/>
              <a:tailEnd/>
            </a:ln>
          </p:spPr>
          <p:txBody>
            <a:bodyPr/>
            <a:lstStyle/>
            <a:p>
              <a:endParaRPr lang="el-GR">
                <a:latin typeface="Impact" pitchFamily="34" charset="0"/>
              </a:endParaRPr>
            </a:p>
          </p:txBody>
        </p:sp>
        <p:sp>
          <p:nvSpPr>
            <p:cNvPr id="26646" name="Rectangle 3"/>
            <p:cNvSpPr>
              <a:spLocks noChangeArrowheads="1"/>
            </p:cNvSpPr>
            <p:nvPr/>
          </p:nvSpPr>
          <p:spPr bwMode="auto">
            <a:xfrm>
              <a:off x="435" y="2985"/>
              <a:ext cx="2415" cy="600"/>
            </a:xfrm>
            <a:prstGeom prst="rect">
              <a:avLst/>
            </a:prstGeom>
            <a:noFill/>
            <a:ln w="9525">
              <a:noFill/>
              <a:miter lim="800000"/>
              <a:headEnd/>
              <a:tailEnd/>
            </a:ln>
          </p:spPr>
          <p:txBody>
            <a:bodyPr/>
            <a:lstStyle/>
            <a:p>
              <a:endParaRPr lang="el-GR">
                <a:latin typeface="Impact" pitchFamily="34" charset="0"/>
              </a:endParaRPr>
            </a:p>
          </p:txBody>
        </p:sp>
      </p:grpSp>
      <p:sp>
        <p:nvSpPr>
          <p:cNvPr id="26628" name="Text Box 6"/>
          <p:cNvSpPr txBox="1">
            <a:spLocks noChangeArrowheads="1"/>
          </p:cNvSpPr>
          <p:nvPr/>
        </p:nvSpPr>
        <p:spPr bwMode="auto">
          <a:xfrm>
            <a:off x="4714875" y="1214438"/>
            <a:ext cx="3357563" cy="571500"/>
          </a:xfrm>
          <a:prstGeom prst="rect">
            <a:avLst/>
          </a:prstGeom>
          <a:solidFill>
            <a:srgbClr val="FFFFFF"/>
          </a:solidFill>
          <a:ln w="9525">
            <a:solidFill>
              <a:srgbClr val="000000"/>
            </a:solidFill>
            <a:miter lim="800000"/>
            <a:headEnd/>
            <a:tailEnd/>
          </a:ln>
        </p:spPr>
        <p:txBody>
          <a:bodyPr/>
          <a:lstStyle/>
          <a:p>
            <a:endParaRPr lang="el-GR" sz="800">
              <a:ea typeface="Times New Roman" pitchFamily="18" charset="0"/>
              <a:cs typeface="Arial" charset="0"/>
            </a:endParaRPr>
          </a:p>
          <a:p>
            <a:pPr eaLnBrk="0" hangingPunct="0"/>
            <a:r>
              <a:rPr lang="el-GR" sz="1200">
                <a:ea typeface="Times New Roman" pitchFamily="18" charset="0"/>
                <a:cs typeface="Arial" charset="0"/>
              </a:rPr>
              <a:t>Αναπτύσσεται  από το τοίχωμα  της μήτρας προς τον  ελεύθερο  κοιλιακό  χώρο</a:t>
            </a:r>
          </a:p>
        </p:txBody>
      </p:sp>
      <p:sp>
        <p:nvSpPr>
          <p:cNvPr id="26629" name="Text Box 11"/>
          <p:cNvSpPr txBox="1">
            <a:spLocks noChangeArrowheads="1"/>
          </p:cNvSpPr>
          <p:nvPr/>
        </p:nvSpPr>
        <p:spPr bwMode="auto">
          <a:xfrm>
            <a:off x="4714875" y="857250"/>
            <a:ext cx="3500438" cy="357188"/>
          </a:xfrm>
          <a:prstGeom prst="rect">
            <a:avLst/>
          </a:prstGeom>
          <a:solidFill>
            <a:srgbClr val="FFFFFF"/>
          </a:solidFill>
          <a:ln w="9525">
            <a:solidFill>
              <a:srgbClr val="000000"/>
            </a:solidFill>
            <a:miter lim="800000"/>
            <a:headEnd/>
            <a:tailEnd/>
          </a:ln>
        </p:spPr>
        <p:txBody>
          <a:bodyPr/>
          <a:lstStyle/>
          <a:p>
            <a:r>
              <a:rPr lang="el-GR" sz="1400">
                <a:ea typeface="Times New Roman" pitchFamily="18" charset="0"/>
                <a:cs typeface="Arial" charset="0"/>
              </a:rPr>
              <a:t>Μισχωτό  ινομύωμα :</a:t>
            </a:r>
          </a:p>
        </p:txBody>
      </p:sp>
      <p:sp>
        <p:nvSpPr>
          <p:cNvPr id="26630" name="Text Box 7"/>
          <p:cNvSpPr txBox="1">
            <a:spLocks noChangeArrowheads="1"/>
          </p:cNvSpPr>
          <p:nvPr/>
        </p:nvSpPr>
        <p:spPr bwMode="auto">
          <a:xfrm>
            <a:off x="1714500" y="3429000"/>
            <a:ext cx="1785938" cy="285750"/>
          </a:xfrm>
          <a:prstGeom prst="rect">
            <a:avLst/>
          </a:prstGeom>
          <a:solidFill>
            <a:srgbClr val="FFFFFF"/>
          </a:solidFill>
          <a:ln w="9525">
            <a:solidFill>
              <a:srgbClr val="000000"/>
            </a:solidFill>
            <a:miter lim="800000"/>
            <a:headEnd/>
            <a:tailEnd/>
          </a:ln>
        </p:spPr>
        <p:txBody>
          <a:bodyPr/>
          <a:lstStyle/>
          <a:p>
            <a:pPr eaLnBrk="0" hangingPunct="0"/>
            <a:r>
              <a:rPr lang="el-GR" sz="1200">
                <a:ea typeface="Times New Roman" pitchFamily="18" charset="0"/>
                <a:cs typeface="Arial" charset="0"/>
              </a:rPr>
              <a:t>Υποβλενογόνιο :</a:t>
            </a:r>
          </a:p>
        </p:txBody>
      </p:sp>
      <p:sp>
        <p:nvSpPr>
          <p:cNvPr id="26631" name="Text Box 8"/>
          <p:cNvSpPr txBox="1">
            <a:spLocks noChangeArrowheads="1"/>
          </p:cNvSpPr>
          <p:nvPr/>
        </p:nvSpPr>
        <p:spPr bwMode="auto">
          <a:xfrm>
            <a:off x="1714500" y="3714750"/>
            <a:ext cx="2786063" cy="428625"/>
          </a:xfrm>
          <a:prstGeom prst="rect">
            <a:avLst/>
          </a:prstGeom>
          <a:solidFill>
            <a:srgbClr val="FFFFFF"/>
          </a:solidFill>
          <a:ln w="9525">
            <a:solidFill>
              <a:srgbClr val="000000"/>
            </a:solidFill>
            <a:miter lim="800000"/>
            <a:headEnd/>
            <a:tailEnd/>
          </a:ln>
        </p:spPr>
        <p:txBody>
          <a:bodyPr/>
          <a:lstStyle/>
          <a:p>
            <a:pPr eaLnBrk="0" hangingPunct="0"/>
            <a:r>
              <a:rPr lang="el-GR" sz="1100">
                <a:ea typeface="Times New Roman" pitchFamily="18" charset="0"/>
                <a:cs typeface="Arial" charset="0"/>
              </a:rPr>
              <a:t>Αναπτύσσεται προς το εσωτερικό της κοιλότητας της μήτρας</a:t>
            </a:r>
          </a:p>
        </p:txBody>
      </p:sp>
      <p:sp>
        <p:nvSpPr>
          <p:cNvPr id="26632" name="Text Box 9"/>
          <p:cNvSpPr txBox="1">
            <a:spLocks noChangeArrowheads="1"/>
          </p:cNvSpPr>
          <p:nvPr/>
        </p:nvSpPr>
        <p:spPr bwMode="auto">
          <a:xfrm>
            <a:off x="2000250" y="4857750"/>
            <a:ext cx="1643063" cy="357188"/>
          </a:xfrm>
          <a:prstGeom prst="rect">
            <a:avLst/>
          </a:prstGeom>
          <a:solidFill>
            <a:srgbClr val="FFFFFF"/>
          </a:solidFill>
          <a:ln w="9525">
            <a:solidFill>
              <a:srgbClr val="000000"/>
            </a:solidFill>
            <a:miter lim="800000"/>
            <a:headEnd/>
            <a:tailEnd/>
          </a:ln>
        </p:spPr>
        <p:txBody>
          <a:bodyPr/>
          <a:lstStyle/>
          <a:p>
            <a:endParaRPr lang="el-GR" sz="800">
              <a:ea typeface="Times New Roman" pitchFamily="18" charset="0"/>
              <a:cs typeface="Arial" charset="0"/>
            </a:endParaRPr>
          </a:p>
          <a:p>
            <a:pPr eaLnBrk="0" hangingPunct="0"/>
            <a:r>
              <a:rPr lang="el-GR" sz="1200">
                <a:ea typeface="Times New Roman" pitchFamily="18" charset="0"/>
                <a:cs typeface="Arial" charset="0"/>
              </a:rPr>
              <a:t>Ενδοτοιχωματικό :</a:t>
            </a:r>
          </a:p>
        </p:txBody>
      </p:sp>
      <p:sp>
        <p:nvSpPr>
          <p:cNvPr id="26633" name="Text Box 10"/>
          <p:cNvSpPr txBox="1">
            <a:spLocks noChangeArrowheads="1"/>
          </p:cNvSpPr>
          <p:nvPr/>
        </p:nvSpPr>
        <p:spPr bwMode="auto">
          <a:xfrm>
            <a:off x="2000250" y="5214938"/>
            <a:ext cx="3143250" cy="428625"/>
          </a:xfrm>
          <a:prstGeom prst="rect">
            <a:avLst/>
          </a:prstGeom>
          <a:solidFill>
            <a:srgbClr val="FFFFFF"/>
          </a:solidFill>
          <a:ln w="9525">
            <a:solidFill>
              <a:srgbClr val="000000"/>
            </a:solidFill>
            <a:miter lim="800000"/>
            <a:headEnd/>
            <a:tailEnd/>
          </a:ln>
        </p:spPr>
        <p:txBody>
          <a:bodyPr/>
          <a:lstStyle/>
          <a:p>
            <a:r>
              <a:rPr lang="el-GR" sz="1200">
                <a:ea typeface="Times New Roman" pitchFamily="18" charset="0"/>
                <a:cs typeface="Arial" charset="0"/>
              </a:rPr>
              <a:t>Αναπτύσσεται προς το εσωτερικό  του τοιχώματος  της μήτρας</a:t>
            </a:r>
          </a:p>
        </p:txBody>
      </p:sp>
      <p:sp>
        <p:nvSpPr>
          <p:cNvPr id="26634" name="Rectangle 12"/>
          <p:cNvSpPr>
            <a:spLocks noChangeArrowheads="1"/>
          </p:cNvSpPr>
          <p:nvPr/>
        </p:nvSpPr>
        <p:spPr bwMode="auto">
          <a:xfrm>
            <a:off x="2928938" y="0"/>
            <a:ext cx="2847975" cy="708025"/>
          </a:xfrm>
          <a:prstGeom prst="rect">
            <a:avLst/>
          </a:prstGeom>
          <a:noFill/>
          <a:ln w="9525">
            <a:noFill/>
            <a:miter lim="800000"/>
            <a:headEnd/>
            <a:tailEnd/>
          </a:ln>
        </p:spPr>
        <p:txBody>
          <a:bodyPr wrap="none" anchor="ctr">
            <a:spAutoFit/>
          </a:bodyPr>
          <a:lstStyle/>
          <a:p>
            <a:pPr indent="457200"/>
            <a:r>
              <a:rPr lang="el-GR" sz="2000" b="1">
                <a:latin typeface="Times New Roman" pitchFamily="18" charset="0"/>
                <a:cs typeface="Times New Roman" pitchFamily="18" charset="0"/>
              </a:rPr>
              <a:t>Τύποι ινομυωμάτων</a:t>
            </a:r>
            <a:endParaRPr lang="el-GR" sz="2000">
              <a:cs typeface="Arial" charset="0"/>
            </a:endParaRPr>
          </a:p>
          <a:p>
            <a:pPr indent="457200" eaLnBrk="0" hangingPunct="0"/>
            <a:endParaRPr lang="el-GR" sz="2000">
              <a:cs typeface="Arial" charset="0"/>
            </a:endParaRPr>
          </a:p>
        </p:txBody>
      </p:sp>
      <p:sp>
        <p:nvSpPr>
          <p:cNvPr id="26635" name="Rectangle 13"/>
          <p:cNvSpPr>
            <a:spLocks noChangeArrowheads="1"/>
          </p:cNvSpPr>
          <p:nvPr/>
        </p:nvSpPr>
        <p:spPr bwMode="auto">
          <a:xfrm>
            <a:off x="0" y="428625"/>
            <a:ext cx="9144000" cy="457200"/>
          </a:xfrm>
          <a:prstGeom prst="rect">
            <a:avLst/>
          </a:prstGeom>
          <a:noFill/>
          <a:ln w="9525">
            <a:noFill/>
            <a:miter lim="800000"/>
            <a:headEnd/>
            <a:tailEnd/>
          </a:ln>
        </p:spPr>
        <p:txBody>
          <a:bodyPr wrap="none" anchor="ctr">
            <a:spAutoFit/>
          </a:bodyPr>
          <a:lstStyle/>
          <a:p>
            <a:pPr indent="457200"/>
            <a:r>
              <a:rPr lang="el-GR" sz="900">
                <a:cs typeface="Arial" charset="0"/>
              </a:rPr>
              <a:t/>
            </a:r>
            <a:br>
              <a:rPr lang="el-GR" sz="900">
                <a:cs typeface="Arial" charset="0"/>
              </a:rPr>
            </a:br>
            <a:endParaRPr lang="el-GR">
              <a:cs typeface="Arial" charset="0"/>
            </a:endParaRPr>
          </a:p>
          <a:p>
            <a:pPr indent="457200" eaLnBrk="0" hangingPunct="0"/>
            <a:endParaRPr lang="el-GR">
              <a:cs typeface="Arial" charset="0"/>
            </a:endParaRPr>
          </a:p>
        </p:txBody>
      </p:sp>
      <p:sp>
        <p:nvSpPr>
          <p:cNvPr id="26636" name="Rectangle 14"/>
          <p:cNvSpPr>
            <a:spLocks noChangeArrowheads="1"/>
          </p:cNvSpPr>
          <p:nvPr/>
        </p:nvSpPr>
        <p:spPr bwMode="auto">
          <a:xfrm>
            <a:off x="0" y="914400"/>
            <a:ext cx="9144000" cy="0"/>
          </a:xfrm>
          <a:prstGeom prst="rect">
            <a:avLst/>
          </a:prstGeom>
          <a:noFill/>
          <a:ln w="9525">
            <a:noFill/>
            <a:miter lim="800000"/>
            <a:headEnd/>
            <a:tailEnd/>
          </a:ln>
        </p:spPr>
        <p:txBody>
          <a:bodyPr wrap="none" anchor="ctr">
            <a:spAutoFit/>
          </a:bodyPr>
          <a:lstStyle/>
          <a:p>
            <a:endParaRPr lang="el-GR">
              <a:cs typeface="Arial" charset="0"/>
            </a:endParaRPr>
          </a:p>
          <a:p>
            <a:pPr eaLnBrk="0" hangingPunct="0"/>
            <a:endParaRPr lang="el-GR">
              <a:cs typeface="Arial" charset="0"/>
            </a:endParaRPr>
          </a:p>
        </p:txBody>
      </p:sp>
      <p:sp>
        <p:nvSpPr>
          <p:cNvPr id="26637" name="Rectangle 15"/>
          <p:cNvSpPr>
            <a:spLocks noChangeArrowheads="1"/>
          </p:cNvSpPr>
          <p:nvPr/>
        </p:nvSpPr>
        <p:spPr bwMode="auto">
          <a:xfrm>
            <a:off x="0" y="914400"/>
            <a:ext cx="9144000" cy="0"/>
          </a:xfrm>
          <a:prstGeom prst="rect">
            <a:avLst/>
          </a:prstGeom>
          <a:noFill/>
          <a:ln w="9525">
            <a:noFill/>
            <a:miter lim="800000"/>
            <a:headEnd/>
            <a:tailEnd/>
          </a:ln>
        </p:spPr>
        <p:txBody>
          <a:bodyPr wrap="none" anchor="ctr">
            <a:spAutoFit/>
          </a:bodyPr>
          <a:lstStyle/>
          <a:p>
            <a:endParaRPr lang="el-GR">
              <a:latin typeface="Impact" pitchFamily="34" charset="0"/>
            </a:endParaRPr>
          </a:p>
        </p:txBody>
      </p:sp>
      <p:sp>
        <p:nvSpPr>
          <p:cNvPr id="26638" name="Rectangle 16"/>
          <p:cNvSpPr>
            <a:spLocks noChangeArrowheads="1"/>
          </p:cNvSpPr>
          <p:nvPr/>
        </p:nvSpPr>
        <p:spPr bwMode="auto">
          <a:xfrm>
            <a:off x="0" y="3267075"/>
            <a:ext cx="9144000" cy="457200"/>
          </a:xfrm>
          <a:prstGeom prst="rect">
            <a:avLst/>
          </a:prstGeom>
          <a:noFill/>
          <a:ln w="9525">
            <a:noFill/>
            <a:miter lim="800000"/>
            <a:headEnd/>
            <a:tailEnd/>
          </a:ln>
        </p:spPr>
        <p:txBody>
          <a:bodyPr wrap="none" anchor="ctr">
            <a:spAutoFit/>
          </a:bodyPr>
          <a:lstStyle/>
          <a:p>
            <a:endParaRPr lang="el-GR">
              <a:cs typeface="Arial" charset="0"/>
            </a:endParaRPr>
          </a:p>
        </p:txBody>
      </p:sp>
      <p:sp>
        <p:nvSpPr>
          <p:cNvPr id="26639" name="Text Box 11"/>
          <p:cNvSpPr txBox="1">
            <a:spLocks noChangeArrowheads="1"/>
          </p:cNvSpPr>
          <p:nvPr/>
        </p:nvSpPr>
        <p:spPr bwMode="auto">
          <a:xfrm>
            <a:off x="6215063" y="4071938"/>
            <a:ext cx="2357437" cy="357187"/>
          </a:xfrm>
          <a:prstGeom prst="rect">
            <a:avLst/>
          </a:prstGeom>
          <a:solidFill>
            <a:srgbClr val="FFFFFF"/>
          </a:solidFill>
          <a:ln w="9525">
            <a:solidFill>
              <a:srgbClr val="000000"/>
            </a:solidFill>
            <a:miter lim="800000"/>
            <a:headEnd/>
            <a:tailEnd/>
          </a:ln>
        </p:spPr>
        <p:txBody>
          <a:bodyPr/>
          <a:lstStyle/>
          <a:p>
            <a:r>
              <a:rPr lang="el-GR" sz="1400">
                <a:cs typeface="Arial" charset="0"/>
              </a:rPr>
              <a:t>Υπορογόνιο</a:t>
            </a:r>
            <a:r>
              <a:rPr lang="el-GR" sz="1400">
                <a:ea typeface="Times New Roman" pitchFamily="18" charset="0"/>
                <a:cs typeface="Arial" charset="0"/>
              </a:rPr>
              <a:t>  ινομύωμα :</a:t>
            </a:r>
            <a:endParaRPr lang="el-GR" sz="1400">
              <a:cs typeface="Arial" charset="0"/>
            </a:endParaRPr>
          </a:p>
        </p:txBody>
      </p:sp>
      <p:sp>
        <p:nvSpPr>
          <p:cNvPr id="26640" name="Text Box 11"/>
          <p:cNvSpPr txBox="1">
            <a:spLocks noChangeArrowheads="1"/>
          </p:cNvSpPr>
          <p:nvPr/>
        </p:nvSpPr>
        <p:spPr bwMode="auto">
          <a:xfrm>
            <a:off x="6215063" y="4429125"/>
            <a:ext cx="2357437" cy="857250"/>
          </a:xfrm>
          <a:prstGeom prst="rect">
            <a:avLst/>
          </a:prstGeom>
          <a:solidFill>
            <a:srgbClr val="FFFFFF"/>
          </a:solidFill>
          <a:ln w="9525">
            <a:solidFill>
              <a:srgbClr val="000000"/>
            </a:solidFill>
            <a:miter lim="800000"/>
            <a:headEnd/>
            <a:tailEnd/>
          </a:ln>
        </p:spPr>
        <p:txBody>
          <a:bodyPr/>
          <a:lstStyle/>
          <a:p>
            <a:r>
              <a:rPr lang="el-GR" sz="1400">
                <a:ea typeface="Times New Roman" pitchFamily="18" charset="0"/>
                <a:cs typeface="Arial" charset="0"/>
              </a:rPr>
              <a:t>Αναπτύσσεται προς τον ορογόνο </a:t>
            </a:r>
            <a:r>
              <a:rPr lang="en-US" sz="1400">
                <a:ea typeface="Times New Roman" pitchFamily="18" charset="0"/>
                <a:cs typeface="Arial" charset="0"/>
              </a:rPr>
              <a:t>,</a:t>
            </a:r>
            <a:r>
              <a:rPr lang="el-GR" sz="1400">
                <a:ea typeface="Times New Roman" pitchFamily="18" charset="0"/>
                <a:cs typeface="Arial" charset="0"/>
              </a:rPr>
              <a:t>το εξωτερικό </a:t>
            </a:r>
            <a:r>
              <a:rPr lang="en-US" sz="1400">
                <a:ea typeface="Times New Roman" pitchFamily="18" charset="0"/>
                <a:cs typeface="Arial" charset="0"/>
              </a:rPr>
              <a:t>,</a:t>
            </a:r>
            <a:r>
              <a:rPr lang="el-GR" sz="1400">
                <a:ea typeface="Times New Roman" pitchFamily="18" charset="0"/>
                <a:cs typeface="Arial" charset="0"/>
              </a:rPr>
              <a:t> του τοιχώματος  της μήτρας</a:t>
            </a:r>
          </a:p>
        </p:txBody>
      </p:sp>
      <p:cxnSp>
        <p:nvCxnSpPr>
          <p:cNvPr id="25" name="24 - Ευθεία γραμμή σύνδεσης"/>
          <p:cNvCxnSpPr/>
          <p:nvPr/>
        </p:nvCxnSpPr>
        <p:spPr>
          <a:xfrm>
            <a:off x="5857875" y="3786188"/>
            <a:ext cx="357188" cy="2857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428875" y="3000375"/>
            <a:ext cx="6300788" cy="1785938"/>
          </a:xfrm>
        </p:spPr>
        <p:txBody>
          <a:bodyPr>
            <a:normAutofit fontScale="90000"/>
          </a:bodyPr>
          <a:lstStyle/>
          <a:p>
            <a:pPr eaLnBrk="1" hangingPunct="1">
              <a:defRPr/>
            </a:pPr>
            <a:r>
              <a:rPr lang="el-GR" sz="2000" kern="1200" dirty="0" smtClean="0">
                <a:solidFill>
                  <a:schemeClr val="tx1"/>
                </a:solidFill>
                <a:latin typeface="Arial" pitchFamily="34" charset="0"/>
                <a:cs typeface="Arial" pitchFamily="34" charset="0"/>
              </a:rPr>
              <a:t>Ταξινόμηση κατά </a:t>
            </a:r>
            <a:r>
              <a:rPr lang="en-US" sz="2000" kern="1200" dirty="0" smtClean="0">
                <a:solidFill>
                  <a:schemeClr val="tx1"/>
                </a:solidFill>
                <a:latin typeface="Arial" pitchFamily="34" charset="0"/>
                <a:cs typeface="Arial" pitchFamily="34" charset="0"/>
              </a:rPr>
              <a:t>ESGE</a:t>
            </a:r>
            <a:r>
              <a:rPr lang="el-GR" sz="2000" kern="1200" dirty="0" smtClean="0">
                <a:solidFill>
                  <a:schemeClr val="tx1"/>
                </a:solidFill>
                <a:latin typeface="Arial" pitchFamily="34" charset="0"/>
                <a:cs typeface="Arial" pitchFamily="34" charset="0"/>
              </a:rPr>
              <a:t> των </a:t>
            </a:r>
            <a:r>
              <a:rPr lang="el-GR" sz="2000" kern="1200" dirty="0" err="1" smtClean="0">
                <a:solidFill>
                  <a:schemeClr val="tx1"/>
                </a:solidFill>
                <a:latin typeface="Arial" pitchFamily="34" charset="0"/>
                <a:cs typeface="Arial" pitchFamily="34" charset="0"/>
              </a:rPr>
              <a:t>υποβλεννογονίων</a:t>
            </a:r>
            <a:r>
              <a:rPr lang="el-GR" sz="2000" kern="1200" dirty="0" smtClean="0">
                <a:solidFill>
                  <a:schemeClr val="tx1"/>
                </a:solidFill>
                <a:latin typeface="Arial" pitchFamily="34" charset="0"/>
                <a:cs typeface="Arial" pitchFamily="34" charset="0"/>
              </a:rPr>
              <a:t> μυωμάτων. </a:t>
            </a:r>
            <a:br>
              <a:rPr lang="el-GR" sz="2000" kern="1200" dirty="0" smtClean="0">
                <a:solidFill>
                  <a:schemeClr val="tx1"/>
                </a:solidFill>
                <a:latin typeface="Arial" pitchFamily="34" charset="0"/>
                <a:cs typeface="Arial" pitchFamily="34" charset="0"/>
              </a:rPr>
            </a:br>
            <a:r>
              <a:rPr lang="en-GB" sz="2000" kern="1200" dirty="0" smtClean="0">
                <a:solidFill>
                  <a:schemeClr val="tx1"/>
                </a:solidFill>
                <a:latin typeface="Arial" pitchFamily="34" charset="0"/>
                <a:cs typeface="Arial" pitchFamily="34" charset="0"/>
              </a:rPr>
              <a:t>(</a:t>
            </a:r>
            <a:r>
              <a:rPr lang="en-US" sz="2000" kern="1200" dirty="0" err="1" smtClean="0">
                <a:solidFill>
                  <a:schemeClr val="tx1"/>
                </a:solidFill>
                <a:latin typeface="Arial" pitchFamily="34" charset="0"/>
                <a:cs typeface="Arial" pitchFamily="34" charset="0"/>
              </a:rPr>
              <a:t>Wamsteker</a:t>
            </a:r>
            <a:r>
              <a:rPr lang="en-US" sz="2000" kern="1200" dirty="0" smtClean="0">
                <a:solidFill>
                  <a:schemeClr val="tx1"/>
                </a:solidFill>
                <a:latin typeface="Arial" pitchFamily="34" charset="0"/>
                <a:cs typeface="Arial" pitchFamily="34" charset="0"/>
              </a:rPr>
              <a:t> et al., 1993, Hysteroscopy Training Centre,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err="1" smtClean="0">
                <a:solidFill>
                  <a:schemeClr val="tx1"/>
                </a:solidFill>
                <a:latin typeface="Arial" pitchFamily="34" charset="0"/>
                <a:cs typeface="Arial" pitchFamily="34" charset="0"/>
              </a:rPr>
              <a:t>Spaarne</a:t>
            </a:r>
            <a:r>
              <a:rPr lang="en-US" sz="2000" kern="1200" dirty="0" smtClean="0">
                <a:solidFill>
                  <a:schemeClr val="tx1"/>
                </a:solidFill>
                <a:latin typeface="Arial" pitchFamily="34" charset="0"/>
                <a:cs typeface="Arial" pitchFamily="34" charset="0"/>
              </a:rPr>
              <a:t> Hospital, Haarlem, The Netherlands.)</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GB" sz="2000" kern="1200" dirty="0" smtClean="0">
                <a:solidFill>
                  <a:schemeClr val="tx1"/>
                </a:solidFill>
                <a:latin typeface="Arial" pitchFamily="34" charset="0"/>
                <a:cs typeface="Arial" pitchFamily="34" charset="0"/>
              </a:rPr>
              <a:t> </a:t>
            </a:r>
            <a:br>
              <a:rPr lang="en-GB"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Τύπος</a:t>
            </a: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Βαθμός</a:t>
            </a:r>
            <a:r>
              <a:rPr lang="en-US" sz="2000" kern="1200" dirty="0" smtClean="0">
                <a:solidFill>
                  <a:schemeClr val="tx1"/>
                </a:solidFill>
                <a:latin typeface="Arial" pitchFamily="34" charset="0"/>
                <a:cs typeface="Arial" pitchFamily="34" charset="0"/>
              </a:rPr>
              <a:t> </a:t>
            </a:r>
            <a:r>
              <a:rPr lang="el-GR" sz="2000" kern="1200" dirty="0" err="1" smtClean="0">
                <a:solidFill>
                  <a:schemeClr val="tx1"/>
                </a:solidFill>
                <a:latin typeface="Arial" pitchFamily="34" charset="0"/>
                <a:cs typeface="Arial" pitchFamily="34" charset="0"/>
              </a:rPr>
              <a:t>ενδοτοιχωματικής</a:t>
            </a:r>
            <a:r>
              <a:rPr lang="el-GR" sz="2000" kern="1200" dirty="0" smtClean="0">
                <a:solidFill>
                  <a:schemeClr val="tx1"/>
                </a:solidFill>
                <a:latin typeface="Arial" pitchFamily="34" charset="0"/>
                <a:cs typeface="Arial" pitchFamily="34" charset="0"/>
              </a:rPr>
              <a:t> επέκτασης</a:t>
            </a:r>
            <a:r>
              <a:rPr lang="en-US" sz="2000" kern="1200" dirty="0" smtClean="0">
                <a:solidFill>
                  <a:schemeClr val="tx1"/>
                </a:solidFill>
                <a:latin typeface="Arial" pitchFamily="34" charset="0"/>
                <a:cs typeface="Arial" pitchFamily="34" charset="0"/>
              </a:rPr>
              <a:t>         </a:t>
            </a:r>
            <a:br>
              <a:rPr lang="en-US"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r>
            <a:br>
              <a:rPr lang="en-US" sz="2000" kern="1200" dirty="0" smtClean="0">
                <a:solidFill>
                  <a:schemeClr val="tx1"/>
                </a:solidFill>
                <a:latin typeface="Arial" pitchFamily="34" charset="0"/>
                <a:cs typeface="Arial" pitchFamily="34" charset="0"/>
              </a:rPr>
            </a:br>
            <a:r>
              <a:rPr lang="en-US" sz="2000" dirty="0" smtClean="0">
                <a:latin typeface="Arial" pitchFamily="34" charset="0"/>
                <a:cs typeface="Arial" pitchFamily="34" charset="0"/>
              </a:rPr>
              <a:t/>
            </a:r>
            <a:br>
              <a:rPr lang="en-US" sz="2000" dirty="0" smtClean="0">
                <a:latin typeface="Arial" pitchFamily="34" charset="0"/>
                <a:cs typeface="Arial" pitchFamily="34" charset="0"/>
              </a:rPr>
            </a:br>
            <a:r>
              <a:rPr lang="en-US" sz="2000" kern="1200" dirty="0" smtClean="0">
                <a:solidFill>
                  <a:schemeClr val="tx1"/>
                </a:solidFill>
                <a:latin typeface="Arial" pitchFamily="34" charset="0"/>
                <a:cs typeface="Arial" pitchFamily="34" charset="0"/>
              </a:rPr>
              <a:t/>
            </a:r>
            <a:br>
              <a:rPr lang="en-US"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0</a:t>
            </a: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Καθόλου </a:t>
            </a:r>
            <a:r>
              <a:rPr lang="el-GR" sz="2000" kern="1200" dirty="0" err="1" smtClean="0">
                <a:solidFill>
                  <a:schemeClr val="tx1"/>
                </a:solidFill>
                <a:latin typeface="Arial" pitchFamily="34" charset="0"/>
                <a:cs typeface="Arial" pitchFamily="34" charset="0"/>
              </a:rPr>
              <a:t>ενδοτοιχωματική</a:t>
            </a:r>
            <a:r>
              <a:rPr lang="el-GR" sz="2000" kern="1200" dirty="0" smtClean="0">
                <a:solidFill>
                  <a:schemeClr val="tx1"/>
                </a:solidFill>
                <a:latin typeface="Arial" pitchFamily="34" charset="0"/>
                <a:cs typeface="Arial" pitchFamily="34" charset="0"/>
              </a:rPr>
              <a:t> επέκταση</a:t>
            </a:r>
            <a:r>
              <a:rPr lang="en-US" sz="2000" kern="1200" dirty="0" smtClean="0">
                <a:solidFill>
                  <a:schemeClr val="tx1"/>
                </a:solidFill>
                <a:latin typeface="Arial" pitchFamily="34" charset="0"/>
                <a:cs typeface="Arial" pitchFamily="34" charset="0"/>
              </a:rPr>
              <a:t>           </a:t>
            </a:r>
            <a:br>
              <a:rPr lang="en-US"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r>
            <a:br>
              <a:rPr lang="en-US"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br>
              <a:rPr lang="en-US" sz="2000" kern="1200" dirty="0" smtClean="0">
                <a:solidFill>
                  <a:schemeClr val="tx1"/>
                </a:solidFill>
                <a:latin typeface="Arial" pitchFamily="34" charset="0"/>
                <a:cs typeface="Arial" pitchFamily="34" charset="0"/>
              </a:rPr>
            </a:br>
            <a:r>
              <a:rPr lang="en-US" sz="2000" dirty="0" smtClean="0">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Ι</a:t>
            </a:r>
            <a:r>
              <a:rPr lang="en-US" sz="2000" kern="1200" dirty="0" smtClean="0">
                <a:solidFill>
                  <a:schemeClr val="tx1"/>
                </a:solidFill>
                <a:latin typeface="Arial" pitchFamily="34" charset="0"/>
                <a:cs typeface="Arial" pitchFamily="34" charset="0"/>
              </a:rPr>
              <a:t>                      </a:t>
            </a:r>
            <a:r>
              <a:rPr lang="el-GR" sz="2000" kern="1200" dirty="0" err="1" smtClean="0">
                <a:solidFill>
                  <a:schemeClr val="tx1"/>
                </a:solidFill>
                <a:latin typeface="Arial" pitchFamily="34" charset="0"/>
                <a:cs typeface="Arial" pitchFamily="34" charset="0"/>
              </a:rPr>
              <a:t>Ενδοτοιχωματική</a:t>
            </a:r>
            <a:r>
              <a:rPr lang="el-GR" sz="2000" kern="1200" dirty="0" smtClean="0">
                <a:solidFill>
                  <a:schemeClr val="tx1"/>
                </a:solidFill>
                <a:latin typeface="Arial" pitchFamily="34" charset="0"/>
                <a:cs typeface="Arial" pitchFamily="34" charset="0"/>
              </a:rPr>
              <a:t> επέκταση &lt; 50%</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r>
            <a:br>
              <a:rPr lang="en-US" sz="2000" kern="1200" dirty="0" smtClean="0">
                <a:solidFill>
                  <a:schemeClr val="tx1"/>
                </a:solidFill>
                <a:latin typeface="Arial" pitchFamily="34" charset="0"/>
                <a:cs typeface="Arial" pitchFamily="34" charset="0"/>
              </a:rPr>
            </a:br>
            <a:r>
              <a:rPr lang="en-US" sz="2000" dirty="0" smtClean="0">
                <a:latin typeface="Arial" pitchFamily="34" charset="0"/>
                <a:cs typeface="Arial" pitchFamily="34" charset="0"/>
              </a:rPr>
              <a:t/>
            </a:r>
            <a:br>
              <a:rPr lang="en-US" sz="2000" dirty="0" smtClean="0">
                <a:latin typeface="Arial" pitchFamily="34" charset="0"/>
                <a:cs typeface="Arial" pitchFamily="34" charset="0"/>
              </a:rPr>
            </a:br>
            <a:r>
              <a:rPr lang="en-US" sz="2000" dirty="0" smtClean="0">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ΙΙ</a:t>
            </a:r>
            <a:r>
              <a:rPr lang="en-US" sz="2000" kern="1200" dirty="0" smtClean="0">
                <a:solidFill>
                  <a:schemeClr val="tx1"/>
                </a:solidFill>
                <a:latin typeface="Arial" pitchFamily="34" charset="0"/>
                <a:cs typeface="Arial" pitchFamily="34" charset="0"/>
              </a:rPr>
              <a:t>                      </a:t>
            </a:r>
            <a:r>
              <a:rPr lang="el-GR" sz="2000" kern="1200" dirty="0" err="1" smtClean="0">
                <a:solidFill>
                  <a:schemeClr val="tx1"/>
                </a:solidFill>
                <a:latin typeface="Arial" pitchFamily="34" charset="0"/>
                <a:cs typeface="Arial" pitchFamily="34" charset="0"/>
              </a:rPr>
              <a:t>Ενδοτοιχωματική</a:t>
            </a:r>
            <a:r>
              <a:rPr lang="el-GR" sz="2000" kern="1200" dirty="0" smtClean="0">
                <a:solidFill>
                  <a:schemeClr val="tx1"/>
                </a:solidFill>
                <a:latin typeface="Arial" pitchFamily="34" charset="0"/>
                <a:cs typeface="Arial" pitchFamily="34" charset="0"/>
              </a:rPr>
              <a:t> επέκταση </a:t>
            </a:r>
            <a:r>
              <a:rPr lang="el-GR" sz="2000" kern="1200" dirty="0" smtClean="0">
                <a:solidFill>
                  <a:schemeClr val="tx1"/>
                </a:solidFill>
                <a:latin typeface="Arial" pitchFamily="34" charset="0"/>
                <a:cs typeface="Arial" pitchFamily="34" charset="0"/>
                <a:sym typeface="Symbol"/>
              </a:rPr>
              <a:t></a:t>
            </a:r>
            <a:r>
              <a:rPr lang="el-GR" sz="2000" kern="1200" dirty="0" smtClean="0">
                <a:solidFill>
                  <a:schemeClr val="tx1"/>
                </a:solidFill>
                <a:latin typeface="Arial" pitchFamily="34" charset="0"/>
                <a:cs typeface="Arial" pitchFamily="34" charset="0"/>
              </a:rPr>
              <a:t> 50%</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endParaRPr lang="el-G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643063" y="857250"/>
            <a:ext cx="7072312" cy="4929188"/>
          </a:xfrm>
        </p:spPr>
        <p:txBody>
          <a:bodyPr>
            <a:normAutofit fontScale="90000"/>
          </a:bodyPr>
          <a:lstStyle/>
          <a:p>
            <a:pPr eaLnBrk="1" hangingPunct="1">
              <a:defRPr/>
            </a:pP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Πιθανές επιδράσεις των ινομυωμάτων στην επιτυχή </a:t>
            </a:r>
            <a:r>
              <a:rPr lang="en-US" sz="2000" b="1" kern="1200" dirty="0" smtClean="0">
                <a:solidFill>
                  <a:schemeClr val="tx1"/>
                </a:solidFill>
                <a:latin typeface="Arial" pitchFamily="34" charset="0"/>
                <a:cs typeface="Arial" pitchFamily="34" charset="0"/>
              </a:rPr>
              <a:t>IVF</a:t>
            </a:r>
            <a:r>
              <a:rPr lang="el-GR" sz="2000" b="1" kern="1200" dirty="0" smtClean="0">
                <a:solidFill>
                  <a:schemeClr val="tx1"/>
                </a:solidFill>
                <a:latin typeface="Arial" pitchFamily="34" charset="0"/>
                <a:cs typeface="Arial" pitchFamily="34" charset="0"/>
              </a:rPr>
              <a:t/>
            </a:r>
            <a:br>
              <a:rPr lang="el-GR" sz="2000" b="1" kern="1200" dirty="0" smtClean="0">
                <a:solidFill>
                  <a:schemeClr val="tx1"/>
                </a:solidFill>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
            </a:r>
            <a:br>
              <a:rPr lang="el-GR" sz="2000" b="1" kern="1200" dirty="0" smtClean="0">
                <a:solidFill>
                  <a:schemeClr val="tx1"/>
                </a:solidFill>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 </a:t>
            </a:r>
            <a:br>
              <a:rPr lang="el-GR" sz="2000" b="1" kern="1200" dirty="0" smtClean="0">
                <a:solidFill>
                  <a:schemeClr val="tx1"/>
                </a:solidFill>
                <a:latin typeface="Arial" pitchFamily="34" charset="0"/>
                <a:cs typeface="Arial" pitchFamily="34" charset="0"/>
              </a:rPr>
            </a:br>
            <a:r>
              <a:rPr lang="en-US" sz="2000" b="1" kern="1200" dirty="0" smtClean="0">
                <a:solidFill>
                  <a:schemeClr val="tx1"/>
                </a:solidFill>
                <a:latin typeface="Arial" pitchFamily="34" charset="0"/>
                <a:cs typeface="Arial" pitchFamily="34" charset="0"/>
              </a:rPr>
              <a:t>MHXANIKH</a:t>
            </a:r>
            <a:r>
              <a:rPr lang="el-GR" sz="2000" b="1" kern="1200" dirty="0" smtClean="0">
                <a:solidFill>
                  <a:schemeClr val="tx1"/>
                </a:solidFill>
                <a:latin typeface="Arial" pitchFamily="34" charset="0"/>
                <a:cs typeface="Arial" pitchFamily="34" charset="0"/>
              </a:rPr>
              <a:t>: Μεταβολή της μυϊκής τονικότητας</a:t>
            </a:r>
            <a:br>
              <a:rPr lang="el-GR" sz="2000" b="1" kern="1200" dirty="0" smtClean="0">
                <a:solidFill>
                  <a:schemeClr val="tx1"/>
                </a:solidFill>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
            </a:r>
            <a:br>
              <a:rPr lang="el-GR" sz="2000" b="1" kern="1200" dirty="0" smtClean="0">
                <a:solidFill>
                  <a:schemeClr val="tx1"/>
                </a:solidFill>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ΜΟΡΦΟΛΟΓΙΚΗ: Μεταβολή στην </a:t>
            </a:r>
            <a:r>
              <a:rPr lang="el-GR" sz="2000" b="1" kern="1200" dirty="0" err="1" smtClean="0">
                <a:solidFill>
                  <a:schemeClr val="tx1"/>
                </a:solidFill>
                <a:latin typeface="Arial" pitchFamily="34" charset="0"/>
                <a:cs typeface="Arial" pitchFamily="34" charset="0"/>
              </a:rPr>
              <a:t>ενδομητρική</a:t>
            </a:r>
            <a:r>
              <a:rPr lang="el-GR" sz="2000" b="1" kern="1200" dirty="0" smtClean="0">
                <a:solidFill>
                  <a:schemeClr val="tx1"/>
                </a:solidFill>
                <a:latin typeface="Arial" pitchFamily="34" charset="0"/>
                <a:cs typeface="Arial" pitchFamily="34" charset="0"/>
              </a:rPr>
              <a:t> δομή και ακεραιότητα</a:t>
            </a:r>
            <a:br>
              <a:rPr lang="el-GR" sz="2000" b="1" kern="1200" dirty="0" smtClean="0">
                <a:solidFill>
                  <a:schemeClr val="tx1"/>
                </a:solidFill>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
            </a:r>
            <a:br>
              <a:rPr lang="el-GR" sz="2000" b="1" kern="1200" dirty="0" smtClean="0">
                <a:solidFill>
                  <a:schemeClr val="tx1"/>
                </a:solidFill>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ΑΓΓΕΙΑΚΗ: Διαταραχή της αγγειακής παροχής του μυομητρίου και του ενδομητρίου</a:t>
            </a:r>
            <a:br>
              <a:rPr lang="el-GR" sz="2000" b="1" kern="1200" dirty="0" smtClean="0">
                <a:solidFill>
                  <a:schemeClr val="tx1"/>
                </a:solidFill>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
            </a:r>
            <a:br>
              <a:rPr lang="el-GR" sz="2000" b="1" kern="1200" dirty="0" smtClean="0">
                <a:solidFill>
                  <a:schemeClr val="tx1"/>
                </a:solidFill>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ΒΙΟΧΗΜΙΚΗ: Διαταραχή στην έκκριση </a:t>
            </a:r>
            <a:r>
              <a:rPr lang="el-GR" sz="2000" b="1" kern="1200" dirty="0" err="1" smtClean="0">
                <a:solidFill>
                  <a:schemeClr val="tx1"/>
                </a:solidFill>
                <a:latin typeface="Arial" pitchFamily="34" charset="0"/>
                <a:cs typeface="Arial" pitchFamily="34" charset="0"/>
              </a:rPr>
              <a:t>κυτοκινών</a:t>
            </a:r>
            <a:r>
              <a:rPr lang="el-GR" sz="2000" b="1" kern="1200" dirty="0" smtClean="0">
                <a:solidFill>
                  <a:schemeClr val="tx1"/>
                </a:solidFill>
                <a:latin typeface="Arial" pitchFamily="34" charset="0"/>
                <a:cs typeface="Arial" pitchFamily="34" charset="0"/>
              </a:rPr>
              <a:t/>
            </a:r>
            <a:br>
              <a:rPr lang="el-GR" sz="2000" b="1" kern="1200" dirty="0" smtClean="0">
                <a:solidFill>
                  <a:schemeClr val="tx1"/>
                </a:solidFill>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 </a:t>
            </a:r>
            <a:br>
              <a:rPr lang="el-GR" sz="2000" b="1" kern="1200" dirty="0" smtClean="0">
                <a:solidFill>
                  <a:schemeClr val="tx1"/>
                </a:solidFill>
                <a:latin typeface="Arial" pitchFamily="34" charset="0"/>
                <a:cs typeface="Arial" pitchFamily="34" charset="0"/>
              </a:rPr>
            </a:br>
            <a:r>
              <a:rPr lang="en-US" sz="2000" b="1" kern="1200" dirty="0" smtClean="0">
                <a:solidFill>
                  <a:schemeClr val="tx1"/>
                </a:solidFill>
                <a:latin typeface="Arial" pitchFamily="34" charset="0"/>
                <a:cs typeface="Arial" pitchFamily="34" charset="0"/>
              </a:rPr>
              <a:t> </a:t>
            </a:r>
            <a:r>
              <a:rPr lang="el-GR" sz="2000" b="1" kern="1200" dirty="0" smtClean="0">
                <a:solidFill>
                  <a:schemeClr val="tx1"/>
                </a:solidFill>
                <a:latin typeface="Arial" pitchFamily="34" charset="0"/>
                <a:cs typeface="Arial" pitchFamily="34" charset="0"/>
              </a:rPr>
              <a:t/>
            </a:r>
            <a:br>
              <a:rPr lang="el-GR" sz="2000" b="1"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348" name="Object 4"/>
          <p:cNvGraphicFramePr>
            <a:graphicFrameLocks noChangeAspect="1"/>
          </p:cNvGraphicFramePr>
          <p:nvPr>
            <p:ph/>
          </p:nvPr>
        </p:nvGraphicFramePr>
        <p:xfrm>
          <a:off x="1333500" y="795338"/>
          <a:ext cx="7696200" cy="5114925"/>
        </p:xfrm>
        <a:graphic>
          <a:graphicData uri="http://schemas.openxmlformats.org/presentationml/2006/ole">
            <p:oleObj spid="_x0000_s57348" name="Acrobat Document" r:id="rId3" imgW="9658080" imgH="6796080" progId="AcroExch.Document.7">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35" name="Object 7"/>
          <p:cNvGraphicFramePr>
            <a:graphicFrameLocks noChangeAspect="1"/>
          </p:cNvGraphicFramePr>
          <p:nvPr>
            <p:ph/>
          </p:nvPr>
        </p:nvGraphicFramePr>
        <p:xfrm>
          <a:off x="1333500" y="795338"/>
          <a:ext cx="7696200" cy="5114925"/>
        </p:xfrm>
        <a:graphic>
          <a:graphicData uri="http://schemas.openxmlformats.org/presentationml/2006/ole">
            <p:oleObj spid="_x0000_s48135" name="Acrobat Document" r:id="rId3" imgW="9658080" imgH="6796080" progId="AcroExch.Document.7">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04" name="Object 4"/>
          <p:cNvGraphicFramePr>
            <a:graphicFrameLocks noChangeAspect="1"/>
          </p:cNvGraphicFramePr>
          <p:nvPr>
            <p:ph/>
          </p:nvPr>
        </p:nvGraphicFramePr>
        <p:xfrm>
          <a:off x="1333500" y="795338"/>
          <a:ext cx="7696200" cy="5114925"/>
        </p:xfrm>
        <a:graphic>
          <a:graphicData uri="http://schemas.openxmlformats.org/presentationml/2006/ole">
            <p:oleObj spid="_x0000_s51204" name="Acrobat Document" r:id="rId3" imgW="9658080" imgH="6796080" progId="AcroExch.Document.7">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252" name="Object 4"/>
          <p:cNvGraphicFramePr>
            <a:graphicFrameLocks noChangeAspect="1"/>
          </p:cNvGraphicFramePr>
          <p:nvPr>
            <p:ph/>
          </p:nvPr>
        </p:nvGraphicFramePr>
        <p:xfrm>
          <a:off x="1333500" y="795338"/>
          <a:ext cx="7696200" cy="5114925"/>
        </p:xfrm>
        <a:graphic>
          <a:graphicData uri="http://schemas.openxmlformats.org/presentationml/2006/ole">
            <p:oleObj spid="_x0000_s53252" name="Acrobat Document" r:id="rId3" imgW="9658080" imgH="6796080" progId="AcroExch.Document.7">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300" name="Object 4"/>
          <p:cNvGraphicFramePr>
            <a:graphicFrameLocks noChangeAspect="1"/>
          </p:cNvGraphicFramePr>
          <p:nvPr>
            <p:ph/>
          </p:nvPr>
        </p:nvGraphicFramePr>
        <p:xfrm>
          <a:off x="1333500" y="795338"/>
          <a:ext cx="7696200" cy="5114925"/>
        </p:xfrm>
        <a:graphic>
          <a:graphicData uri="http://schemas.openxmlformats.org/presentationml/2006/ole">
            <p:oleObj spid="_x0000_s55300" name="Acrobat Document" r:id="rId3" imgW="9658080" imgH="6796080" progId="AcroExch.Document.7">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1 - Τίτλος"/>
          <p:cNvSpPr>
            <a:spLocks noGrp="1"/>
          </p:cNvSpPr>
          <p:nvPr>
            <p:ph type="title"/>
          </p:nvPr>
        </p:nvSpPr>
        <p:spPr>
          <a:xfrm>
            <a:off x="1908175" y="1125538"/>
            <a:ext cx="7499350" cy="4946650"/>
          </a:xfrm>
        </p:spPr>
        <p:txBody>
          <a:bodyPr/>
          <a:lstStyle/>
          <a:p>
            <a:pPr eaLnBrk="1" hangingPunct="1"/>
            <a:r>
              <a:rPr lang="en-US" sz="2400" b="1" smtClean="0">
                <a:solidFill>
                  <a:schemeClr val="tx1"/>
                </a:solidFill>
                <a:latin typeface="Arial" charset="0"/>
                <a:cs typeface="Arial" charset="0"/>
              </a:rPr>
              <a:t>Uterine Myomata and outcome of ART</a:t>
            </a:r>
            <a:r>
              <a:rPr lang="el-GR" sz="2400" smtClean="0">
                <a:solidFill>
                  <a:schemeClr val="tx1"/>
                </a:solidFill>
                <a:latin typeface="Arial" charset="0"/>
                <a:cs typeface="Arial" charset="0"/>
              </a:rPr>
              <a:t/>
            </a:r>
            <a:br>
              <a:rPr lang="el-GR" sz="2400" smtClean="0">
                <a:solidFill>
                  <a:schemeClr val="tx1"/>
                </a:solidFill>
                <a:latin typeface="Arial" charset="0"/>
                <a:cs typeface="Arial" charset="0"/>
              </a:rPr>
            </a:br>
            <a:r>
              <a:rPr lang="en-US" sz="2400" i="1" smtClean="0">
                <a:solidFill>
                  <a:schemeClr val="tx1"/>
                </a:solidFill>
                <a:latin typeface="Arial" charset="0"/>
                <a:cs typeface="Arial" charset="0"/>
              </a:rPr>
              <a:t>Oliveira et al.</a:t>
            </a:r>
            <a:r>
              <a:rPr lang="en-US" sz="2400" smtClean="0">
                <a:solidFill>
                  <a:schemeClr val="tx1"/>
                </a:solidFill>
                <a:latin typeface="Arial" charset="0"/>
                <a:cs typeface="Arial" charset="0"/>
              </a:rPr>
              <a:t>(Fertil. Steril., 2004)</a:t>
            </a:r>
            <a:r>
              <a:rPr lang="el-GR" sz="2400" smtClean="0">
                <a:solidFill>
                  <a:schemeClr val="tx1"/>
                </a:solidFill>
                <a:latin typeface="Arial" charset="0"/>
                <a:cs typeface="Arial" charset="0"/>
              </a:rPr>
              <a:t/>
            </a:r>
            <a:br>
              <a:rPr lang="el-GR" sz="2400" smtClean="0">
                <a:solidFill>
                  <a:schemeClr val="tx1"/>
                </a:solidFill>
                <a:latin typeface="Arial" charset="0"/>
                <a:cs typeface="Arial" charset="0"/>
              </a:rPr>
            </a:br>
            <a:r>
              <a:rPr lang="en-US" sz="2400" smtClean="0">
                <a:solidFill>
                  <a:schemeClr val="tx1"/>
                </a:solidFill>
                <a:latin typeface="Arial" charset="0"/>
                <a:cs typeface="Arial" charset="0"/>
              </a:rPr>
              <a:t> </a:t>
            </a:r>
            <a:r>
              <a:rPr lang="el-GR" sz="2400" smtClean="0">
                <a:solidFill>
                  <a:schemeClr val="tx1"/>
                </a:solidFill>
                <a:latin typeface="Arial" charset="0"/>
                <a:cs typeface="Arial" charset="0"/>
              </a:rPr>
              <a:t/>
            </a:r>
            <a:br>
              <a:rPr lang="el-GR" sz="2400" smtClean="0">
                <a:solidFill>
                  <a:schemeClr val="tx1"/>
                </a:solidFill>
                <a:latin typeface="Arial" charset="0"/>
                <a:cs typeface="Arial" charset="0"/>
              </a:rPr>
            </a:br>
            <a:r>
              <a:rPr lang="en-US" sz="2400" smtClean="0">
                <a:solidFill>
                  <a:schemeClr val="tx1"/>
                </a:solidFill>
                <a:latin typeface="Arial" charset="0"/>
                <a:cs typeface="Arial" charset="0"/>
              </a:rPr>
              <a:t>Patients with intramural fibroids  &gt;4.0cm </a:t>
            </a:r>
            <a:r>
              <a:rPr lang="el-GR" sz="2400" smtClean="0">
                <a:solidFill>
                  <a:schemeClr val="tx1"/>
                </a:solidFill>
                <a:latin typeface="Arial" charset="0"/>
                <a:cs typeface="Arial" charset="0"/>
              </a:rPr>
              <a:t/>
            </a:r>
            <a:br>
              <a:rPr lang="el-GR" sz="2400" smtClean="0">
                <a:solidFill>
                  <a:schemeClr val="tx1"/>
                </a:solidFill>
                <a:latin typeface="Arial" charset="0"/>
                <a:cs typeface="Arial" charset="0"/>
              </a:rPr>
            </a:br>
            <a:r>
              <a:rPr lang="en-US" sz="2400" smtClean="0">
                <a:solidFill>
                  <a:schemeClr val="tx1"/>
                </a:solidFill>
                <a:latin typeface="Arial" charset="0"/>
                <a:cs typeface="Arial" charset="0"/>
              </a:rPr>
              <a:t> had </a:t>
            </a:r>
            <a:r>
              <a:rPr lang="en-US" sz="2400" i="1" smtClean="0">
                <a:solidFill>
                  <a:schemeClr val="tx1"/>
                </a:solidFill>
                <a:latin typeface="Arial" charset="0"/>
                <a:cs typeface="Arial" charset="0"/>
              </a:rPr>
              <a:t>lower </a:t>
            </a:r>
            <a:r>
              <a:rPr lang="en-US" sz="2400" smtClean="0">
                <a:solidFill>
                  <a:schemeClr val="tx1"/>
                </a:solidFill>
                <a:latin typeface="Arial" charset="0"/>
                <a:cs typeface="Arial" charset="0"/>
              </a:rPr>
              <a:t>pregnancy rates than those</a:t>
            </a:r>
            <a:r>
              <a:rPr lang="el-GR" sz="2400" smtClean="0">
                <a:solidFill>
                  <a:schemeClr val="tx1"/>
                </a:solidFill>
                <a:latin typeface="Arial" charset="0"/>
                <a:cs typeface="Arial" charset="0"/>
              </a:rPr>
              <a:t/>
            </a:r>
            <a:br>
              <a:rPr lang="el-GR" sz="2400" smtClean="0">
                <a:solidFill>
                  <a:schemeClr val="tx1"/>
                </a:solidFill>
                <a:latin typeface="Arial" charset="0"/>
                <a:cs typeface="Arial" charset="0"/>
              </a:rPr>
            </a:br>
            <a:r>
              <a:rPr lang="en-US" sz="2400" smtClean="0">
                <a:solidFill>
                  <a:schemeClr val="tx1"/>
                </a:solidFill>
                <a:latin typeface="Arial" charset="0"/>
                <a:cs typeface="Arial" charset="0"/>
              </a:rPr>
              <a:t> with intramural fibroids &lt;4.0 cm. </a:t>
            </a:r>
            <a:r>
              <a:rPr lang="el-GR" sz="2400" smtClean="0">
                <a:solidFill>
                  <a:schemeClr val="tx1"/>
                </a:solidFill>
                <a:latin typeface="Arial" charset="0"/>
                <a:cs typeface="Arial" charset="0"/>
              </a:rPr>
              <a:t/>
            </a:r>
            <a:br>
              <a:rPr lang="el-GR" sz="2400" smtClean="0">
                <a:solidFill>
                  <a:schemeClr val="tx1"/>
                </a:solidFill>
                <a:latin typeface="Arial" charset="0"/>
                <a:cs typeface="Arial" charset="0"/>
              </a:rPr>
            </a:br>
            <a:r>
              <a:rPr lang="en-US" sz="2400" smtClean="0">
                <a:solidFill>
                  <a:schemeClr val="tx1"/>
                </a:solidFill>
                <a:latin typeface="Arial" charset="0"/>
                <a:cs typeface="Arial" charset="0"/>
              </a:rPr>
              <a:t> </a:t>
            </a:r>
            <a:r>
              <a:rPr lang="el-GR" sz="2400" smtClean="0">
                <a:solidFill>
                  <a:schemeClr val="tx1"/>
                </a:solidFill>
                <a:latin typeface="Arial" charset="0"/>
                <a:cs typeface="Arial" charset="0"/>
              </a:rPr>
              <a:t/>
            </a:r>
            <a:br>
              <a:rPr lang="el-GR" sz="2400" smtClean="0">
                <a:solidFill>
                  <a:schemeClr val="tx1"/>
                </a:solidFill>
                <a:latin typeface="Arial" charset="0"/>
                <a:cs typeface="Arial" charset="0"/>
              </a:rPr>
            </a:br>
            <a:endParaRPr lang="el-GR" sz="240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1295400" y="609600"/>
            <a:ext cx="7848600" cy="5772150"/>
          </a:xfrm>
        </p:spPr>
        <p:txBody>
          <a:bodyPr/>
          <a:lstStyle/>
          <a:p>
            <a:pPr eaLnBrk="1" hangingPunct="1"/>
            <a:r>
              <a:rPr lang="el-GR" smtClean="0"/>
              <a:t/>
            </a:r>
            <a:br>
              <a:rPr lang="el-GR" smtClean="0"/>
            </a:br>
            <a:r>
              <a:rPr lang="el-GR" sz="2800" b="1" smtClean="0">
                <a:solidFill>
                  <a:schemeClr val="tx1"/>
                </a:solidFill>
                <a:latin typeface="Arial" charset="0"/>
              </a:rPr>
              <a:t>Uterine Myomata</a:t>
            </a:r>
            <a:r>
              <a:rPr lang="en-US" sz="2800" b="1" smtClean="0">
                <a:solidFill>
                  <a:schemeClr val="tx1"/>
                </a:solidFill>
                <a:latin typeface="Arial" charset="0"/>
              </a:rPr>
              <a:t> </a:t>
            </a:r>
            <a:r>
              <a:rPr lang="el-GR" sz="2800" b="1" smtClean="0">
                <a:solidFill>
                  <a:schemeClr val="tx1"/>
                </a:solidFill>
                <a:latin typeface="Arial" charset="0"/>
              </a:rPr>
              <a:t>and outcome of ART</a:t>
            </a:r>
            <a:r>
              <a:rPr lang="en-US" sz="2800" b="1" smtClean="0">
                <a:solidFill>
                  <a:schemeClr val="tx1"/>
                </a:solidFill>
                <a:latin typeface="Arial" charset="0"/>
              </a:rPr>
              <a:t/>
            </a:r>
            <a:br>
              <a:rPr lang="en-US" sz="2800" b="1" smtClean="0">
                <a:solidFill>
                  <a:schemeClr val="tx1"/>
                </a:solidFill>
                <a:latin typeface="Arial" charset="0"/>
              </a:rPr>
            </a:br>
            <a:r>
              <a:rPr lang="el-GR" sz="2800" i="1" smtClean="0">
                <a:solidFill>
                  <a:schemeClr val="tx1"/>
                </a:solidFill>
                <a:latin typeface="Arial" charset="0"/>
              </a:rPr>
              <a:t>Stovall et al.</a:t>
            </a:r>
            <a:r>
              <a:rPr lang="el-GR" sz="2800" smtClean="0">
                <a:solidFill>
                  <a:schemeClr val="tx1"/>
                </a:solidFill>
                <a:latin typeface="Arial" charset="0"/>
              </a:rPr>
              <a:t>(Hum Reprod1998) </a:t>
            </a:r>
            <a:br>
              <a:rPr lang="el-GR" sz="2800" smtClean="0">
                <a:solidFill>
                  <a:schemeClr val="tx1"/>
                </a:solidFill>
                <a:latin typeface="Arial" charset="0"/>
              </a:rPr>
            </a:br>
            <a:r>
              <a:rPr lang="en-US" sz="2800" smtClean="0">
                <a:solidFill>
                  <a:schemeClr val="tx1"/>
                </a:solidFill>
                <a:latin typeface="Arial" charset="0"/>
              </a:rPr>
              <a:t/>
            </a:r>
            <a:br>
              <a:rPr lang="en-US" sz="2800" smtClean="0">
                <a:solidFill>
                  <a:schemeClr val="tx1"/>
                </a:solidFill>
                <a:latin typeface="Arial" charset="0"/>
              </a:rPr>
            </a:br>
            <a:r>
              <a:rPr lang="el-GR" sz="2800" i="1" smtClean="0">
                <a:solidFill>
                  <a:schemeClr val="tx1"/>
                </a:solidFill>
                <a:latin typeface="Arial" charset="0"/>
              </a:rPr>
              <a:t>LOCATION: im&amp; ssas one group vs. Sm</a:t>
            </a:r>
            <a:r>
              <a:rPr lang="en-US" sz="2800" i="1" smtClean="0">
                <a:solidFill>
                  <a:schemeClr val="tx1"/>
                </a:solidFill>
                <a:latin typeface="Arial" charset="0"/>
              </a:rPr>
              <a:t/>
            </a:r>
            <a:br>
              <a:rPr lang="en-US" sz="2800" i="1" smtClean="0">
                <a:solidFill>
                  <a:schemeClr val="tx1"/>
                </a:solidFill>
                <a:latin typeface="Arial" charset="0"/>
              </a:rPr>
            </a:br>
            <a:r>
              <a:rPr lang="en-US" sz="2800" i="1" smtClean="0">
                <a:solidFill>
                  <a:schemeClr val="tx1"/>
                </a:solidFill>
                <a:latin typeface="Arial" charset="0"/>
              </a:rPr>
              <a:t/>
            </a:r>
            <a:br>
              <a:rPr lang="en-US" sz="2800" i="1" smtClean="0">
                <a:solidFill>
                  <a:schemeClr val="tx1"/>
                </a:solidFill>
                <a:latin typeface="Arial" charset="0"/>
              </a:rPr>
            </a:br>
            <a:r>
              <a:rPr lang="el-GR" sz="2800" smtClean="0">
                <a:solidFill>
                  <a:schemeClr val="tx1"/>
                </a:solidFill>
                <a:latin typeface="Arial" charset="0"/>
              </a:rPr>
              <a:t>Pregnancy and implantation rates were </a:t>
            </a:r>
            <a:r>
              <a:rPr lang="el-GR" sz="2800" i="1" smtClean="0">
                <a:solidFill>
                  <a:schemeClr val="tx1"/>
                </a:solidFill>
                <a:latin typeface="Arial" charset="0"/>
              </a:rPr>
              <a:t>lower</a:t>
            </a:r>
            <a:r>
              <a:rPr lang="en-US" sz="2800" i="1" smtClean="0">
                <a:solidFill>
                  <a:schemeClr val="tx1"/>
                </a:solidFill>
                <a:latin typeface="Arial" charset="0"/>
              </a:rPr>
              <a:t/>
            </a:r>
            <a:br>
              <a:rPr lang="en-US" sz="2800" i="1" smtClean="0">
                <a:solidFill>
                  <a:schemeClr val="tx1"/>
                </a:solidFill>
                <a:latin typeface="Arial" charset="0"/>
              </a:rPr>
            </a:br>
            <a:r>
              <a:rPr lang="el-GR" sz="2800" smtClean="0">
                <a:solidFill>
                  <a:schemeClr val="tx1"/>
                </a:solidFill>
                <a:latin typeface="Arial" charset="0"/>
              </a:rPr>
              <a:t>in the groups of patients</a:t>
            </a:r>
            <a:r>
              <a:rPr lang="en-US" sz="2800" smtClean="0">
                <a:solidFill>
                  <a:schemeClr val="tx1"/>
                </a:solidFill>
                <a:latin typeface="Arial" charset="0"/>
              </a:rPr>
              <a:t> </a:t>
            </a:r>
            <a:r>
              <a:rPr lang="el-GR" sz="2800" smtClean="0">
                <a:solidFill>
                  <a:schemeClr val="tx1"/>
                </a:solidFill>
                <a:latin typeface="Arial" charset="0"/>
              </a:rPr>
              <a:t>with uterine fibroids. </a:t>
            </a:r>
            <a:r>
              <a:rPr lang="en-US" sz="2800" smtClean="0">
                <a:solidFill>
                  <a:schemeClr val="tx1"/>
                </a:solidFill>
                <a:latin typeface="Arial" charset="0"/>
              </a:rPr>
              <a:t/>
            </a:r>
            <a:br>
              <a:rPr lang="en-US" sz="2800" smtClean="0">
                <a:solidFill>
                  <a:schemeClr val="tx1"/>
                </a:solidFill>
                <a:latin typeface="Arial" charset="0"/>
              </a:rPr>
            </a:br>
            <a:r>
              <a:rPr lang="el-GR" sz="2800" smtClean="0">
                <a:solidFill>
                  <a:schemeClr val="tx1"/>
                </a:solidFill>
                <a:latin typeface="Arial" charset="0"/>
              </a:rPr>
              <a:t>More significant in cases with </a:t>
            </a:r>
            <a:r>
              <a:rPr lang="en-US" sz="2800" smtClean="0">
                <a:solidFill>
                  <a:schemeClr val="tx1"/>
                </a:solidFill>
                <a:latin typeface="Arial" charset="0"/>
              </a:rPr>
              <a:t>sub</a:t>
            </a:r>
            <a:r>
              <a:rPr lang="el-GR" sz="2800" smtClean="0">
                <a:solidFill>
                  <a:schemeClr val="tx1"/>
                </a:solidFill>
                <a:latin typeface="Arial" charset="0"/>
              </a:rPr>
              <a:t>mucous myomas.</a:t>
            </a:r>
            <a:br>
              <a:rPr lang="el-GR" sz="2800" smtClean="0">
                <a:solidFill>
                  <a:schemeClr val="tx1"/>
                </a:solidFill>
                <a:latin typeface="Arial" charset="0"/>
              </a:rPr>
            </a:br>
            <a:endParaRPr lang="el-GR" sz="2800" smtClean="0">
              <a:solidFill>
                <a:schemeClr val="tx1"/>
              </a:solidFill>
              <a:latin typeface="Arial"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28813" y="857250"/>
            <a:ext cx="6757987" cy="5357813"/>
          </a:xfrm>
        </p:spPr>
        <p:txBody>
          <a:bodyPr>
            <a:normAutofit/>
          </a:bodyPr>
          <a:lstStyle/>
          <a:p>
            <a:pPr eaLnBrk="1" hangingPunct="1">
              <a:defRPr/>
            </a:pPr>
            <a:r>
              <a:rPr lang="en-US" sz="2000" b="1" kern="1200" dirty="0" smtClean="0">
                <a:solidFill>
                  <a:schemeClr val="tx1"/>
                </a:solidFill>
                <a:latin typeface="Arial" pitchFamily="34" charset="0"/>
                <a:cs typeface="Arial" pitchFamily="34" charset="0"/>
              </a:rPr>
              <a:t>Uterine </a:t>
            </a:r>
            <a:r>
              <a:rPr lang="en-US" sz="2000" b="1" kern="1200" dirty="0" err="1" smtClean="0">
                <a:solidFill>
                  <a:schemeClr val="tx1"/>
                </a:solidFill>
                <a:latin typeface="Arial" pitchFamily="34" charset="0"/>
                <a:cs typeface="Arial" pitchFamily="34" charset="0"/>
              </a:rPr>
              <a:t>Myomata</a:t>
            </a:r>
            <a:r>
              <a:rPr lang="en-US" sz="2000" b="1" kern="1200" dirty="0" smtClean="0">
                <a:solidFill>
                  <a:schemeClr val="tx1"/>
                </a:solidFill>
                <a:latin typeface="Arial" pitchFamily="34" charset="0"/>
                <a:cs typeface="Arial" pitchFamily="34" charset="0"/>
              </a:rPr>
              <a:t> and outcome of ART</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i="1" kern="1200" dirty="0" smtClean="0">
                <a:solidFill>
                  <a:schemeClr val="tx1"/>
                </a:solidFill>
                <a:latin typeface="Arial" pitchFamily="34" charset="0"/>
                <a:cs typeface="Arial" pitchFamily="34" charset="0"/>
              </a:rPr>
              <a:t>Oliveira et al.</a:t>
            </a:r>
            <a:r>
              <a:rPr lang="en-US" sz="2000" kern="1200" dirty="0" smtClean="0">
                <a:solidFill>
                  <a:schemeClr val="tx1"/>
                </a:solidFill>
                <a:latin typeface="Arial" pitchFamily="34" charset="0"/>
                <a:cs typeface="Arial" pitchFamily="34" charset="0"/>
              </a:rPr>
              <a:t>(</a:t>
            </a:r>
            <a:r>
              <a:rPr lang="en-US" sz="2000" kern="1200" dirty="0" err="1" smtClean="0">
                <a:solidFill>
                  <a:schemeClr val="tx1"/>
                </a:solidFill>
                <a:latin typeface="Arial" pitchFamily="34" charset="0"/>
                <a:cs typeface="Arial" pitchFamily="34" charset="0"/>
              </a:rPr>
              <a:t>Fertil</a:t>
            </a:r>
            <a:r>
              <a:rPr lang="en-US" sz="2000" kern="1200" dirty="0" smtClean="0">
                <a:solidFill>
                  <a:schemeClr val="tx1"/>
                </a:solidFill>
                <a:latin typeface="Arial" pitchFamily="34" charset="0"/>
                <a:cs typeface="Arial" pitchFamily="34" charset="0"/>
              </a:rPr>
              <a:t>. </a:t>
            </a:r>
            <a:r>
              <a:rPr lang="en-US" sz="2000" kern="1200" dirty="0" err="1" smtClean="0">
                <a:solidFill>
                  <a:schemeClr val="tx1"/>
                </a:solidFill>
                <a:latin typeface="Arial" pitchFamily="34" charset="0"/>
                <a:cs typeface="Arial" pitchFamily="34" charset="0"/>
              </a:rPr>
              <a:t>Steril</a:t>
            </a:r>
            <a:r>
              <a:rPr lang="en-US" sz="2000" kern="1200" dirty="0" smtClean="0">
                <a:solidFill>
                  <a:schemeClr val="tx1"/>
                </a:solidFill>
                <a:latin typeface="Arial" pitchFamily="34" charset="0"/>
                <a:cs typeface="Arial" pitchFamily="34" charset="0"/>
              </a:rPr>
              <a:t>., 2004)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i="1" kern="1200" dirty="0" smtClean="0">
                <a:solidFill>
                  <a:schemeClr val="tx1"/>
                </a:solidFill>
                <a:latin typeface="Arial" pitchFamily="34" charset="0"/>
                <a:cs typeface="Arial" pitchFamily="34" charset="0"/>
              </a:rPr>
              <a:t>245 cases vs. 245 controls–retrospective study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i="1" kern="1200" dirty="0" err="1" smtClean="0">
                <a:solidFill>
                  <a:schemeClr val="tx1"/>
                </a:solidFill>
                <a:latin typeface="Arial" pitchFamily="34" charset="0"/>
                <a:cs typeface="Arial" pitchFamily="34" charset="0"/>
              </a:rPr>
              <a:t>ss</a:t>
            </a:r>
            <a:r>
              <a:rPr lang="en-US" sz="2000" i="1" kern="1200" dirty="0" smtClean="0">
                <a:solidFill>
                  <a:schemeClr val="tx1"/>
                </a:solidFill>
                <a:latin typeface="Arial" pitchFamily="34" charset="0"/>
                <a:cs typeface="Arial" pitchFamily="34" charset="0"/>
              </a:rPr>
              <a:t> and </a:t>
            </a:r>
            <a:r>
              <a:rPr lang="en-US" sz="2000" i="1" kern="1200" dirty="0" err="1" smtClean="0">
                <a:solidFill>
                  <a:schemeClr val="tx1"/>
                </a:solidFill>
                <a:latin typeface="Arial" pitchFamily="34" charset="0"/>
                <a:cs typeface="Arial" pitchFamily="34" charset="0"/>
              </a:rPr>
              <a:t>im</a:t>
            </a:r>
            <a:r>
              <a:rPr lang="en-US" sz="2000" i="1" kern="1200" dirty="0" smtClean="0">
                <a:solidFill>
                  <a:schemeClr val="tx1"/>
                </a:solidFill>
                <a:latin typeface="Arial" pitchFamily="34" charset="0"/>
                <a:cs typeface="Arial" pitchFamily="34" charset="0"/>
              </a:rPr>
              <a:t> </a:t>
            </a:r>
            <a:r>
              <a:rPr lang="en-US" sz="2000" i="1" kern="1200" dirty="0" err="1" smtClean="0">
                <a:solidFill>
                  <a:schemeClr val="tx1"/>
                </a:solidFill>
                <a:latin typeface="Arial" pitchFamily="34" charset="0"/>
                <a:cs typeface="Arial" pitchFamily="34" charset="0"/>
              </a:rPr>
              <a:t>myomas</a:t>
            </a:r>
            <a:r>
              <a:rPr lang="en-US" sz="2000" i="1" kern="1200" dirty="0" smtClean="0">
                <a:solidFill>
                  <a:schemeClr val="tx1"/>
                </a:solidFill>
                <a:latin typeface="Arial" pitchFamily="34" charset="0"/>
                <a:cs typeface="Arial" pitchFamily="34" charset="0"/>
              </a:rPr>
              <a:t> not encroaching on cavity</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i="1"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Patients having </a:t>
            </a:r>
            <a:r>
              <a:rPr lang="en-US" sz="2000" kern="1200" dirty="0" err="1" smtClean="0">
                <a:solidFill>
                  <a:schemeClr val="tx1"/>
                </a:solidFill>
                <a:latin typeface="Arial" pitchFamily="34" charset="0"/>
                <a:cs typeface="Arial" pitchFamily="34" charset="0"/>
              </a:rPr>
              <a:t>subserosal</a:t>
            </a:r>
            <a:r>
              <a:rPr lang="en-US" sz="2000" kern="1200" dirty="0" smtClean="0">
                <a:solidFill>
                  <a:schemeClr val="tx1"/>
                </a:solidFill>
                <a:latin typeface="Arial" pitchFamily="34" charset="0"/>
                <a:cs typeface="Arial" pitchFamily="34" charset="0"/>
              </a:rPr>
              <a:t> or intramural </a:t>
            </a:r>
            <a:r>
              <a:rPr lang="en-US" sz="2000" kern="1200" dirty="0" err="1" smtClean="0">
                <a:solidFill>
                  <a:schemeClr val="tx1"/>
                </a:solidFill>
                <a:latin typeface="Arial" pitchFamily="34" charset="0"/>
                <a:cs typeface="Arial" pitchFamily="34" charset="0"/>
              </a:rPr>
              <a:t>leiomyomas</a:t>
            </a: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of &lt;4 cm have IVF-ICSI outcomes </a:t>
            </a:r>
            <a:r>
              <a:rPr lang="en-US" sz="2000" i="1" kern="1200" dirty="0" smtClean="0">
                <a:solidFill>
                  <a:schemeClr val="tx1"/>
                </a:solidFill>
                <a:latin typeface="Arial" pitchFamily="34" charset="0"/>
                <a:cs typeface="Arial" pitchFamily="34" charset="0"/>
              </a:rPr>
              <a:t>comparable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to those of patients without such </a:t>
            </a:r>
            <a:r>
              <a:rPr lang="en-US" sz="2000" kern="1200" dirty="0" err="1" smtClean="0">
                <a:solidFill>
                  <a:schemeClr val="tx1"/>
                </a:solidFill>
                <a:latin typeface="Arial" pitchFamily="34" charset="0"/>
                <a:cs typeface="Arial" pitchFamily="34" charset="0"/>
              </a:rPr>
              <a:t>leiomyomas</a:t>
            </a: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Patients with intramural fibroids &gt;4.0cm  had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i="1" kern="1200" dirty="0" smtClean="0">
                <a:solidFill>
                  <a:schemeClr val="tx1"/>
                </a:solidFill>
                <a:latin typeface="Arial" pitchFamily="34" charset="0"/>
                <a:cs typeface="Arial" pitchFamily="34" charset="0"/>
              </a:rPr>
              <a:t>lower </a:t>
            </a:r>
            <a:r>
              <a:rPr lang="en-US" sz="2000" kern="1200" dirty="0" smtClean="0">
                <a:solidFill>
                  <a:schemeClr val="tx1"/>
                </a:solidFill>
                <a:latin typeface="Arial" pitchFamily="34" charset="0"/>
                <a:cs typeface="Arial" pitchFamily="34" charset="0"/>
              </a:rPr>
              <a:t>pregnancy rates than those with intramural</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fibroids &lt;4.0 cm.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endParaRPr lang="el-G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214438" y="1285875"/>
            <a:ext cx="7572375" cy="4572000"/>
          </a:xfrm>
        </p:spPr>
        <p:txBody>
          <a:bodyPr>
            <a:normAutofit/>
          </a:bodyPr>
          <a:lstStyle/>
          <a:p>
            <a:pPr eaLnBrk="1" hangingPunct="1">
              <a:defRPr/>
            </a:pPr>
            <a:r>
              <a:rPr lang="en-US" sz="2000" b="1" kern="1200" dirty="0" smtClean="0">
                <a:solidFill>
                  <a:schemeClr val="tx1"/>
                </a:solidFill>
                <a:latin typeface="Arial" pitchFamily="34" charset="0"/>
                <a:cs typeface="Arial" pitchFamily="34" charset="0"/>
              </a:rPr>
              <a:t>                  Uterine </a:t>
            </a:r>
            <a:r>
              <a:rPr lang="en-US" sz="2000" b="1" kern="1200" dirty="0" err="1" smtClean="0">
                <a:solidFill>
                  <a:schemeClr val="tx1"/>
                </a:solidFill>
                <a:latin typeface="Arial" pitchFamily="34" charset="0"/>
                <a:cs typeface="Arial" pitchFamily="34" charset="0"/>
              </a:rPr>
              <a:t>Myomata</a:t>
            </a:r>
            <a:r>
              <a:rPr lang="en-US" sz="2000" b="1" kern="1200" dirty="0" smtClean="0">
                <a:solidFill>
                  <a:schemeClr val="tx1"/>
                </a:solidFill>
                <a:latin typeface="Arial" pitchFamily="34" charset="0"/>
                <a:cs typeface="Arial" pitchFamily="34" charset="0"/>
              </a:rPr>
              <a:t>  and outcome of ART</a:t>
            </a:r>
            <a:r>
              <a:rPr lang="el-GR" sz="2000" b="1" kern="1200" dirty="0" smtClean="0">
                <a:solidFill>
                  <a:schemeClr val="tx1"/>
                </a:solidFill>
                <a:latin typeface="Arial" pitchFamily="34" charset="0"/>
                <a:cs typeface="Arial" pitchFamily="34" charset="0"/>
              </a:rPr>
              <a:t/>
            </a:r>
            <a:br>
              <a:rPr lang="el-GR" sz="2000" b="1"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i="1" kern="1200" dirty="0" smtClean="0">
                <a:solidFill>
                  <a:schemeClr val="tx1"/>
                </a:solidFill>
                <a:latin typeface="Arial" pitchFamily="34" charset="0"/>
                <a:cs typeface="Arial" pitchFamily="34" charset="0"/>
              </a:rPr>
              <a:t>          </a:t>
            </a:r>
            <a:r>
              <a:rPr lang="en-US" sz="2000" i="1" kern="1200" dirty="0" err="1" smtClean="0">
                <a:solidFill>
                  <a:schemeClr val="tx1"/>
                </a:solidFill>
                <a:latin typeface="Arial" pitchFamily="34" charset="0"/>
                <a:cs typeface="Arial" pitchFamily="34" charset="0"/>
              </a:rPr>
              <a:t>Beneckeet</a:t>
            </a:r>
            <a:r>
              <a:rPr lang="en-US" sz="2000" i="1" kern="1200" dirty="0" smtClean="0">
                <a:solidFill>
                  <a:schemeClr val="tx1"/>
                </a:solidFill>
                <a:latin typeface="Arial" pitchFamily="34" charset="0"/>
                <a:cs typeface="Arial" pitchFamily="34" charset="0"/>
              </a:rPr>
              <a:t> al.</a:t>
            </a:r>
            <a:r>
              <a:rPr lang="en-US" sz="2000" kern="1200" dirty="0" smtClean="0">
                <a:solidFill>
                  <a:schemeClr val="tx1"/>
                </a:solidFill>
                <a:latin typeface="Arial" pitchFamily="34" charset="0"/>
                <a:cs typeface="Arial" pitchFamily="34" charset="0"/>
              </a:rPr>
              <a:t>(Review-</a:t>
            </a:r>
            <a:r>
              <a:rPr lang="en-US" sz="2000" kern="1200" dirty="0" err="1" smtClean="0">
                <a:solidFill>
                  <a:schemeClr val="tx1"/>
                </a:solidFill>
                <a:latin typeface="Arial" pitchFamily="34" charset="0"/>
                <a:cs typeface="Arial" pitchFamily="34" charset="0"/>
              </a:rPr>
              <a:t>GynecolObstetInvest</a:t>
            </a:r>
            <a:r>
              <a:rPr lang="en-US" sz="2000" kern="1200" dirty="0" smtClean="0">
                <a:solidFill>
                  <a:schemeClr val="tx1"/>
                </a:solidFill>
                <a:latin typeface="Arial" pitchFamily="34" charset="0"/>
                <a:cs typeface="Arial" pitchFamily="34" charset="0"/>
              </a:rPr>
              <a:t>. 2005)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l-GR" sz="2000" dirty="0" smtClean="0">
                <a:latin typeface="Arial" pitchFamily="34" charset="0"/>
                <a:cs typeface="Arial" pitchFamily="34" charset="0"/>
              </a:rPr>
              <a:t/>
            </a:r>
            <a:br>
              <a:rPr lang="el-GR" sz="2000" dirty="0" smtClean="0">
                <a:latin typeface="Arial" pitchFamily="34" charset="0"/>
                <a:cs typeface="Arial" pitchFamily="34" charset="0"/>
              </a:rPr>
            </a:br>
            <a:r>
              <a:rPr lang="en-US" sz="2000" dirty="0" smtClean="0">
                <a:latin typeface="Arial" pitchFamily="34" charset="0"/>
                <a:cs typeface="Arial" pitchFamily="34" charset="0"/>
              </a:rPr>
              <a:t>               </a:t>
            </a:r>
            <a:r>
              <a:rPr lang="en-US" sz="2000" kern="1200" dirty="0" smtClean="0">
                <a:solidFill>
                  <a:schemeClr val="tx1"/>
                </a:solidFill>
                <a:latin typeface="Arial" pitchFamily="34" charset="0"/>
                <a:cs typeface="Arial" pitchFamily="34" charset="0"/>
              </a:rPr>
              <a:t> there was a </a:t>
            </a:r>
            <a:r>
              <a:rPr lang="en-US" sz="2000" i="1" kern="1200" dirty="0" smtClean="0">
                <a:solidFill>
                  <a:schemeClr val="tx1"/>
                </a:solidFill>
                <a:latin typeface="Arial" pitchFamily="34" charset="0"/>
                <a:cs typeface="Arial" pitchFamily="34" charset="0"/>
              </a:rPr>
              <a:t>significant</a:t>
            </a:r>
            <a:r>
              <a:rPr lang="el-GR" sz="2000" i="1" kern="1200" dirty="0" smtClean="0">
                <a:solidFill>
                  <a:schemeClr val="tx1"/>
                </a:solidFill>
                <a:latin typeface="Arial" pitchFamily="34" charset="0"/>
                <a:cs typeface="Arial" pitchFamily="34" charset="0"/>
              </a:rPr>
              <a:t>    </a:t>
            </a:r>
            <a:r>
              <a:rPr lang="en-US" sz="2000" i="1" kern="1200" dirty="0" smtClean="0">
                <a:solidFill>
                  <a:schemeClr val="tx1"/>
                </a:solidFill>
                <a:latin typeface="Arial" pitchFamily="34" charset="0"/>
                <a:cs typeface="Arial" pitchFamily="34" charset="0"/>
              </a:rPr>
              <a:t> </a:t>
            </a:r>
            <a:r>
              <a:rPr lang="en-US" sz="2000" b="1" i="1" kern="1200" dirty="0" smtClean="0">
                <a:solidFill>
                  <a:schemeClr val="tx1"/>
                </a:solidFill>
                <a:latin typeface="Arial" pitchFamily="34" charset="0"/>
                <a:cs typeface="Arial" pitchFamily="34" charset="0"/>
              </a:rPr>
              <a:t>negative  impact </a:t>
            </a:r>
            <a:r>
              <a:rPr lang="el-GR" sz="2000" i="1" kern="1200" dirty="0" smtClean="0">
                <a:solidFill>
                  <a:schemeClr val="tx1"/>
                </a:solidFill>
                <a:latin typeface="Arial" pitchFamily="34" charset="0"/>
                <a:cs typeface="Arial" pitchFamily="34" charset="0"/>
              </a:rPr>
              <a:t/>
            </a:r>
            <a:br>
              <a:rPr lang="el-GR" sz="2000" i="1" kern="1200" dirty="0" smtClean="0">
                <a:solidFill>
                  <a:schemeClr val="tx1"/>
                </a:solidFill>
                <a:latin typeface="Arial" pitchFamily="34" charset="0"/>
                <a:cs typeface="Arial" pitchFamily="34" charset="0"/>
              </a:rPr>
            </a:br>
            <a:r>
              <a:rPr lang="en-US" sz="2000" i="1" kern="1200" dirty="0" smtClean="0">
                <a:solidFill>
                  <a:schemeClr val="tx1"/>
                </a:solidFill>
                <a:latin typeface="Arial" pitchFamily="34" charset="0"/>
                <a:cs typeface="Arial" pitchFamily="34" charset="0"/>
              </a:rPr>
              <a:t>  </a:t>
            </a:r>
            <a:r>
              <a:rPr lang="en-US" sz="2000" kern="1200" dirty="0" smtClean="0">
                <a:solidFill>
                  <a:schemeClr val="tx1"/>
                </a:solidFill>
                <a:latin typeface="Arial" pitchFamily="34" charset="0"/>
                <a:cs typeface="Arial" pitchFamily="34" charset="0"/>
              </a:rPr>
              <a:t>on </a:t>
            </a:r>
            <a:r>
              <a:rPr lang="en-US" sz="2000" b="1" kern="1200" dirty="0" smtClean="0">
                <a:solidFill>
                  <a:schemeClr val="tx1"/>
                </a:solidFill>
                <a:latin typeface="Arial" pitchFamily="34" charset="0"/>
                <a:cs typeface="Arial" pitchFamily="34" charset="0"/>
              </a:rPr>
              <a:t>implantation rate  </a:t>
            </a:r>
            <a:r>
              <a:rPr lang="en-US" sz="2000" kern="1200" dirty="0" smtClean="0">
                <a:solidFill>
                  <a:schemeClr val="tx1"/>
                </a:solidFill>
                <a:latin typeface="Arial" pitchFamily="34" charset="0"/>
                <a:cs typeface="Arial" pitchFamily="34" charset="0"/>
              </a:rPr>
              <a:t>and   the </a:t>
            </a:r>
            <a:r>
              <a:rPr lang="en-US" sz="2000" b="1" kern="1200" dirty="0" smtClean="0">
                <a:solidFill>
                  <a:schemeClr val="tx1"/>
                </a:solidFill>
                <a:latin typeface="Arial" pitchFamily="34" charset="0"/>
                <a:cs typeface="Arial" pitchFamily="34" charset="0"/>
              </a:rPr>
              <a:t>delivery rate </a:t>
            </a:r>
            <a:r>
              <a:rPr lang="en-US" sz="2000" kern="1200" dirty="0" smtClean="0">
                <a:solidFill>
                  <a:schemeClr val="tx1"/>
                </a:solidFill>
                <a:latin typeface="Arial" pitchFamily="34" charset="0"/>
                <a:cs typeface="Arial" pitchFamily="34" charset="0"/>
              </a:rPr>
              <a:t>per transfer cycle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in  the </a:t>
            </a:r>
            <a:r>
              <a:rPr lang="en-US" sz="2000" b="1" kern="1200" dirty="0" smtClean="0">
                <a:solidFill>
                  <a:schemeClr val="tx1"/>
                </a:solidFill>
                <a:latin typeface="Arial" pitchFamily="34" charset="0"/>
                <a:cs typeface="Arial" pitchFamily="34" charset="0"/>
              </a:rPr>
              <a:t>intramural</a:t>
            </a:r>
            <a:r>
              <a:rPr lang="en-US" sz="2000" kern="1200" dirty="0" smtClean="0">
                <a:solidFill>
                  <a:schemeClr val="tx1"/>
                </a:solidFill>
                <a:latin typeface="Arial" pitchFamily="34" charset="0"/>
                <a:cs typeface="Arial" pitchFamily="34" charset="0"/>
              </a:rPr>
              <a:t>  group versus the </a:t>
            </a:r>
            <a:r>
              <a:rPr lang="en-US" sz="2000" b="1" kern="1200" dirty="0" smtClean="0">
                <a:solidFill>
                  <a:schemeClr val="tx1"/>
                </a:solidFill>
                <a:latin typeface="Arial" pitchFamily="34" charset="0"/>
                <a:cs typeface="Arial" pitchFamily="34" charset="0"/>
              </a:rPr>
              <a:t>control</a:t>
            </a:r>
            <a:r>
              <a:rPr lang="en-US" sz="2000" kern="1200" dirty="0" smtClean="0">
                <a:solidFill>
                  <a:schemeClr val="tx1"/>
                </a:solidFill>
                <a:latin typeface="Arial" pitchFamily="34" charset="0"/>
                <a:cs typeface="Arial" pitchFamily="34" charset="0"/>
              </a:rPr>
              <a:t> group.</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endParaRPr lang="el-G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28813" y="714375"/>
            <a:ext cx="6729412" cy="5715000"/>
          </a:xfrm>
        </p:spPr>
        <p:txBody>
          <a:bodyPr>
            <a:normAutofit/>
          </a:bodyPr>
          <a:lstStyle/>
          <a:p>
            <a:pPr eaLnBrk="1" hangingPunct="1">
              <a:defRPr/>
            </a:pP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b="1" kern="1200" dirty="0" smtClean="0">
                <a:solidFill>
                  <a:schemeClr val="tx1"/>
                </a:solidFill>
                <a:latin typeface="Arial" pitchFamily="34" charset="0"/>
                <a:cs typeface="Arial" pitchFamily="34" charset="0"/>
              </a:rPr>
              <a:t>Uterine </a:t>
            </a:r>
            <a:r>
              <a:rPr lang="en-US" sz="2000" b="1" kern="1200" dirty="0" err="1" smtClean="0">
                <a:solidFill>
                  <a:schemeClr val="tx1"/>
                </a:solidFill>
                <a:latin typeface="Arial" pitchFamily="34" charset="0"/>
                <a:cs typeface="Arial" pitchFamily="34" charset="0"/>
              </a:rPr>
              <a:t>Myomata</a:t>
            </a:r>
            <a:r>
              <a:rPr lang="en-US" sz="2000" b="1" kern="1200" dirty="0" smtClean="0">
                <a:solidFill>
                  <a:schemeClr val="tx1"/>
                </a:solidFill>
                <a:latin typeface="Arial" pitchFamily="34" charset="0"/>
                <a:cs typeface="Arial" pitchFamily="34" charset="0"/>
              </a:rPr>
              <a:t> and outcome of ART</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i="1" kern="1200" dirty="0" err="1" smtClean="0">
                <a:solidFill>
                  <a:schemeClr val="tx1"/>
                </a:solidFill>
                <a:latin typeface="Arial" pitchFamily="34" charset="0"/>
                <a:cs typeface="Arial" pitchFamily="34" charset="0"/>
              </a:rPr>
              <a:t>Aboulghar</a:t>
            </a:r>
            <a:r>
              <a:rPr lang="en-US" sz="2000" i="1" kern="1200" dirty="0" smtClean="0">
                <a:solidFill>
                  <a:schemeClr val="tx1"/>
                </a:solidFill>
                <a:latin typeface="Arial" pitchFamily="34" charset="0"/>
                <a:cs typeface="Arial" pitchFamily="34" charset="0"/>
              </a:rPr>
              <a:t> M et al.</a:t>
            </a:r>
            <a:r>
              <a:rPr lang="en-US" sz="2000" kern="1200" dirty="0" smtClean="0">
                <a:solidFill>
                  <a:schemeClr val="tx1"/>
                </a:solidFill>
                <a:latin typeface="Arial" pitchFamily="34" charset="0"/>
                <a:cs typeface="Arial" pitchFamily="34" charset="0"/>
              </a:rPr>
              <a:t>(MEFS, 2004)</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a:t>
            </a:r>
            <a:r>
              <a:rPr lang="en-US" sz="2000" i="1" kern="1200" dirty="0" smtClean="0">
                <a:solidFill>
                  <a:schemeClr val="tx1"/>
                </a:solidFill>
                <a:latin typeface="Arial" pitchFamily="34" charset="0"/>
                <a:cs typeface="Arial" pitchFamily="34" charset="0"/>
              </a:rPr>
              <a:t>184 patients in 4 groups prospective controlled study only</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i="1" kern="1200" dirty="0" smtClean="0">
                <a:solidFill>
                  <a:schemeClr val="tx1"/>
                </a:solidFill>
                <a:latin typeface="Arial" pitchFamily="34" charset="0"/>
                <a:cs typeface="Arial" pitchFamily="34" charset="0"/>
              </a:rPr>
              <a:t> intramural </a:t>
            </a:r>
            <a:r>
              <a:rPr lang="en-US" sz="2000" i="1" kern="1200" dirty="0" err="1" smtClean="0">
                <a:solidFill>
                  <a:schemeClr val="tx1"/>
                </a:solidFill>
                <a:latin typeface="Arial" pitchFamily="34" charset="0"/>
                <a:cs typeface="Arial" pitchFamily="34" charset="0"/>
              </a:rPr>
              <a:t>myoma</a:t>
            </a:r>
            <a:r>
              <a:rPr lang="en-US" sz="2000" i="1" kern="1200" dirty="0" smtClean="0">
                <a:solidFill>
                  <a:schemeClr val="tx1"/>
                </a:solidFill>
                <a:latin typeface="Arial" pitchFamily="34" charset="0"/>
                <a:cs typeface="Arial" pitchFamily="34" charset="0"/>
              </a:rPr>
              <a:t> with normal cavities</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i="1" kern="1200" dirty="0" smtClean="0">
                <a:solidFill>
                  <a:schemeClr val="tx1"/>
                </a:solidFill>
                <a:latin typeface="Arial" pitchFamily="34" charset="0"/>
                <a:cs typeface="Arial" pitchFamily="34" charset="0"/>
              </a:rPr>
              <a:t>&gt;or &lt; 5mm away from the lining by TVS</a:t>
            </a:r>
            <a:r>
              <a:rPr lang="en-US" sz="2000" kern="1200" dirty="0" smtClean="0">
                <a:solidFill>
                  <a:schemeClr val="tx1"/>
                </a:solidFill>
                <a:latin typeface="Arial" pitchFamily="34" charset="0"/>
                <a:cs typeface="Arial" pitchFamily="34" charset="0"/>
              </a:rPr>
              <a:t>.</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 The distance between the </a:t>
            </a:r>
            <a:r>
              <a:rPr lang="en-US" sz="2000" kern="1200" dirty="0" err="1" smtClean="0">
                <a:solidFill>
                  <a:schemeClr val="tx1"/>
                </a:solidFill>
                <a:latin typeface="Arial" pitchFamily="34" charset="0"/>
                <a:cs typeface="Arial" pitchFamily="34" charset="0"/>
              </a:rPr>
              <a:t>myoma</a:t>
            </a:r>
            <a:r>
              <a:rPr lang="en-US" sz="2000" kern="1200" dirty="0" smtClean="0">
                <a:solidFill>
                  <a:schemeClr val="tx1"/>
                </a:solidFill>
                <a:latin typeface="Arial" pitchFamily="34" charset="0"/>
                <a:cs typeface="Arial" pitchFamily="34" charset="0"/>
              </a:rPr>
              <a:t> and endometrial lining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n-US" sz="2000" kern="1200" dirty="0" smtClean="0">
                <a:solidFill>
                  <a:schemeClr val="tx1"/>
                </a:solidFill>
                <a:latin typeface="Arial" pitchFamily="34" charset="0"/>
                <a:cs typeface="Arial" pitchFamily="34" charset="0"/>
              </a:rPr>
              <a:t>did not affect the pregnancy rate in IVF-ET cycles.</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endParaRPr lang="el-G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28813" y="785813"/>
            <a:ext cx="6729412" cy="4786312"/>
          </a:xfrm>
        </p:spPr>
        <p:txBody>
          <a:bodyPr>
            <a:normAutofit fontScale="90000"/>
          </a:bodyPr>
          <a:lstStyle/>
          <a:p>
            <a:pPr eaLnBrk="1" hangingPunct="1">
              <a:defRPr/>
            </a:pPr>
            <a:r>
              <a:rPr lang="en-US" sz="2000" kern="1200" dirty="0" smtClean="0">
                <a:solidFill>
                  <a:schemeClr val="tx1"/>
                </a:solidFill>
                <a:latin typeface="Arial" pitchFamily="34" charset="0"/>
                <a:cs typeface="Arial" pitchFamily="34" charset="0"/>
              </a:rPr>
              <a:t> </a:t>
            </a: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r>
            <a:br>
              <a:rPr lang="el-GR" sz="2000" kern="1200" dirty="0" smtClean="0">
                <a:solidFill>
                  <a:schemeClr val="tx1"/>
                </a:solidFill>
                <a:latin typeface="Arial" pitchFamily="34" charset="0"/>
                <a:cs typeface="Arial" pitchFamily="34" charset="0"/>
              </a:rPr>
            </a:br>
            <a:r>
              <a:rPr lang="el-GR" sz="2000" dirty="0" smtClean="0">
                <a:latin typeface="Arial" pitchFamily="34" charset="0"/>
                <a:cs typeface="Arial" pitchFamily="34" charset="0"/>
              </a:rPr>
              <a:t/>
            </a:r>
            <a:br>
              <a:rPr lang="el-GR" sz="2000" dirty="0" smtClean="0">
                <a:latin typeface="Arial" pitchFamily="34" charset="0"/>
                <a:cs typeface="Arial" pitchFamily="34" charset="0"/>
              </a:rPr>
            </a:br>
            <a:r>
              <a:rPr lang="el-GR" sz="2000" dirty="0" smtClean="0">
                <a:latin typeface="Arial" pitchFamily="34" charset="0"/>
                <a:cs typeface="Arial" pitchFamily="34" charset="0"/>
              </a:rPr>
              <a:t/>
            </a:r>
            <a:br>
              <a:rPr lang="el-GR" sz="2000" dirty="0" smtClean="0">
                <a:latin typeface="Arial" pitchFamily="34" charset="0"/>
                <a:cs typeface="Arial" pitchFamily="34" charset="0"/>
              </a:rPr>
            </a:br>
            <a:r>
              <a:rPr lang="el-GR" sz="2000" dirty="0" smtClean="0">
                <a:latin typeface="Arial" pitchFamily="34" charset="0"/>
                <a:cs typeface="Arial" pitchFamily="34" charset="0"/>
              </a:rPr>
              <a:t/>
            </a:r>
            <a:br>
              <a:rPr lang="el-GR" sz="2000" dirty="0" smtClean="0">
                <a:latin typeface="Arial" pitchFamily="34" charset="0"/>
                <a:cs typeface="Arial" pitchFamily="34" charset="0"/>
              </a:rPr>
            </a:br>
            <a:r>
              <a:rPr lang="el-GR" sz="2000" dirty="0" smtClean="0">
                <a:latin typeface="Arial" pitchFamily="34" charset="0"/>
                <a:cs typeface="Arial" pitchFamily="34" charset="0"/>
              </a:rPr>
              <a:t/>
            </a:r>
            <a:br>
              <a:rPr lang="el-GR" sz="2000" dirty="0" smtClean="0">
                <a:latin typeface="Arial" pitchFamily="34" charset="0"/>
                <a:cs typeface="Arial" pitchFamily="34" charset="0"/>
              </a:rPr>
            </a:br>
            <a:r>
              <a:rPr lang="el-GR" sz="2000" dirty="0" smtClean="0">
                <a:latin typeface="Arial" pitchFamily="34" charset="0"/>
                <a:cs typeface="Arial" pitchFamily="34" charset="0"/>
              </a:rPr>
              <a:t/>
            </a:r>
            <a:br>
              <a:rPr lang="el-GR" sz="2000" dirty="0" smtClean="0">
                <a:latin typeface="Arial" pitchFamily="34" charset="0"/>
                <a:cs typeface="Arial" pitchFamily="34" charset="0"/>
              </a:rPr>
            </a:br>
            <a:r>
              <a:rPr lang="el-GR" sz="2000" dirty="0" smtClean="0">
                <a:latin typeface="Arial" pitchFamily="34" charset="0"/>
                <a:cs typeface="Arial" pitchFamily="34" charset="0"/>
              </a:rPr>
              <a:t/>
            </a:r>
            <a:br>
              <a:rPr lang="el-GR" sz="2000" dirty="0" smtClean="0">
                <a:latin typeface="Arial" pitchFamily="34" charset="0"/>
                <a:cs typeface="Arial" pitchFamily="34" charset="0"/>
              </a:rPr>
            </a:br>
            <a:r>
              <a:rPr lang="el-GR" sz="2000" dirty="0" smtClean="0">
                <a:latin typeface="Arial" pitchFamily="34" charset="0"/>
                <a:cs typeface="Arial" pitchFamily="34" charset="0"/>
              </a:rPr>
              <a:t/>
            </a:r>
            <a:br>
              <a:rPr lang="el-GR" sz="2000" dirty="0" smtClean="0">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Στην </a:t>
            </a:r>
            <a:r>
              <a:rPr lang="en-US" sz="2000" b="1" kern="1200" dirty="0" err="1" smtClean="0">
                <a:solidFill>
                  <a:schemeClr val="tx1"/>
                </a:solidFill>
                <a:latin typeface="Arial" pitchFamily="34" charset="0"/>
                <a:cs typeface="Arial" pitchFamily="34" charset="0"/>
              </a:rPr>
              <a:t>Cochrain</a:t>
            </a:r>
            <a:r>
              <a:rPr lang="en-US" sz="2000" b="1" kern="1200" dirty="0" smtClean="0">
                <a:solidFill>
                  <a:schemeClr val="tx1"/>
                </a:solidFill>
                <a:latin typeface="Arial" pitchFamily="34" charset="0"/>
                <a:cs typeface="Arial" pitchFamily="34" charset="0"/>
              </a:rPr>
              <a:t> library </a:t>
            </a:r>
            <a:r>
              <a:rPr lang="el-GR" sz="2000" b="1" kern="1200" dirty="0" smtClean="0">
                <a:solidFill>
                  <a:schemeClr val="tx1"/>
                </a:solidFill>
                <a:latin typeface="Arial" pitchFamily="34" charset="0"/>
                <a:cs typeface="Arial" pitchFamily="34" charset="0"/>
              </a:rPr>
              <a:t>διερεύνησαν τα δεδομένα από 146 μελέτες και ανασκοπήσεις μελετών έως το 2005.</a:t>
            </a:r>
            <a:br>
              <a:rPr lang="el-GR" sz="2000" b="1" kern="1200" dirty="0" smtClean="0">
                <a:solidFill>
                  <a:schemeClr val="tx1"/>
                </a:solidFill>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
            </a:r>
            <a:br>
              <a:rPr lang="el-GR" sz="2000" b="1" kern="1200" dirty="0" smtClean="0">
                <a:solidFill>
                  <a:schemeClr val="tx1"/>
                </a:solidFill>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Τα αποτελέσματα είναι αντικρουόμενα .</a:t>
            </a:r>
            <a:br>
              <a:rPr lang="el-GR" sz="2000" b="1" kern="1200" dirty="0" smtClean="0">
                <a:solidFill>
                  <a:schemeClr val="tx1"/>
                </a:solidFill>
                <a:latin typeface="Arial" pitchFamily="34" charset="0"/>
                <a:cs typeface="Arial" pitchFamily="34" charset="0"/>
              </a:rPr>
            </a:br>
            <a:r>
              <a:rPr lang="el-GR" sz="2000" b="1" dirty="0" smtClean="0">
                <a:latin typeface="Arial" pitchFamily="34" charset="0"/>
                <a:cs typeface="Arial" pitchFamily="34" charset="0"/>
              </a:rPr>
              <a:t/>
            </a:r>
            <a:br>
              <a:rPr lang="el-GR" sz="2000" b="1" dirty="0" smtClean="0">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Χαρακτηριστικό είναι ότι δεν υπάρχουν μελέτες προοπτικές  με αξιόπιστες ομάδες ελέγχου και  μελέτης καθώς και καλή στατιστική αξιοπιστία .</a:t>
            </a:r>
            <a:br>
              <a:rPr lang="el-GR" sz="2000" b="1" kern="1200" dirty="0" smtClean="0">
                <a:solidFill>
                  <a:schemeClr val="tx1"/>
                </a:solidFill>
                <a:latin typeface="Arial" pitchFamily="34" charset="0"/>
                <a:cs typeface="Arial" pitchFamily="34" charset="0"/>
              </a:rPr>
            </a:br>
            <a:r>
              <a:rPr lang="el-GR" sz="2000" b="1" dirty="0" smtClean="0">
                <a:latin typeface="Arial" pitchFamily="34" charset="0"/>
                <a:cs typeface="Arial" pitchFamily="34" charset="0"/>
              </a:rPr>
              <a:t/>
            </a:r>
            <a:br>
              <a:rPr lang="el-GR" sz="2000" b="1" dirty="0" smtClean="0">
                <a:latin typeface="Arial" pitchFamily="34" charset="0"/>
                <a:cs typeface="Arial" pitchFamily="34" charset="0"/>
              </a:rPr>
            </a:br>
            <a:r>
              <a:rPr lang="el-GR" sz="2000" b="1" kern="1200" dirty="0" smtClean="0">
                <a:solidFill>
                  <a:schemeClr val="tx1"/>
                </a:solidFill>
                <a:latin typeface="Arial" pitchFamily="34" charset="0"/>
                <a:cs typeface="Arial" pitchFamily="34" charset="0"/>
              </a:rPr>
              <a:t>Επίσης υπάρχουν δημοσιεύσεις που φτάνουν στα ακριβώς αντίθετα συμπεράσματα μελετώντας τις ίδιες ομάδες.</a:t>
            </a:r>
            <a:br>
              <a:rPr lang="el-GR" sz="2000" b="1"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r>
              <a:rPr lang="el-GR" sz="2000" kern="1200" dirty="0" smtClean="0">
                <a:solidFill>
                  <a:schemeClr val="tx1"/>
                </a:solidFill>
                <a:latin typeface="Arial" pitchFamily="34" charset="0"/>
                <a:cs typeface="Arial" pitchFamily="34" charset="0"/>
              </a:rPr>
              <a:t> </a:t>
            </a:r>
            <a:br>
              <a:rPr lang="el-GR" sz="2000" kern="1200" dirty="0" smtClean="0">
                <a:solidFill>
                  <a:schemeClr val="tx1"/>
                </a:solidFill>
                <a:latin typeface="Arial" pitchFamily="34" charset="0"/>
                <a:cs typeface="Arial" pitchFamily="34" charset="0"/>
              </a:rPr>
            </a:br>
            <a:endParaRPr lang="el-G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1 - Τίτλος"/>
          <p:cNvSpPr>
            <a:spLocks noGrp="1"/>
          </p:cNvSpPr>
          <p:nvPr>
            <p:ph type="title"/>
          </p:nvPr>
        </p:nvSpPr>
        <p:spPr>
          <a:xfrm>
            <a:off x="2357438" y="2000250"/>
            <a:ext cx="6300787" cy="3643313"/>
          </a:xfrm>
        </p:spPr>
        <p:txBody>
          <a:bodyPr/>
          <a:lstStyle/>
          <a:p>
            <a:pPr eaLnBrk="1" hangingPunct="1"/>
            <a:r>
              <a:rPr lang="el-GR" sz="2000" b="1" smtClean="0">
                <a:solidFill>
                  <a:schemeClr val="tx1"/>
                </a:solidFill>
                <a:latin typeface="Arial" charset="0"/>
                <a:cs typeface="Arial" charset="0"/>
              </a:rPr>
              <a:t>Στην ερώτηση λοιπόν που τίθεται ,δηλαδή , αν πρέπει να υποβάλονται σε ινομυωματεκτομή οι γυναίκες πριν από προσπάθειες υπβοηθούμενης αναπαραγωγής .</a:t>
            </a:r>
            <a:br>
              <a:rPr lang="el-GR" sz="2000" b="1" smtClean="0">
                <a:solidFill>
                  <a:schemeClr val="tx1"/>
                </a:solidFill>
                <a:latin typeface="Arial" charset="0"/>
                <a:cs typeface="Arial" charset="0"/>
              </a:rPr>
            </a:br>
            <a:r>
              <a:rPr lang="el-GR" sz="2000" b="1" smtClean="0">
                <a:solidFill>
                  <a:schemeClr val="tx1"/>
                </a:solidFill>
                <a:latin typeface="Arial" charset="0"/>
                <a:cs typeface="Arial" charset="0"/>
              </a:rPr>
              <a:t>Θα απαντήσουμε πως  και εδώ αφού δεν υπάρχουν αποδεδειγμένες καθοδηγητικές γραμμές  </a:t>
            </a:r>
            <a:r>
              <a:rPr lang="el-GR" sz="2400" b="1" u="sng" smtClean="0">
                <a:solidFill>
                  <a:schemeClr val="tx1"/>
                </a:solidFill>
                <a:latin typeface="Arial" charset="0"/>
                <a:cs typeface="Arial" charset="0"/>
              </a:rPr>
              <a:t>συνιστούμε εξατομίκευση</a:t>
            </a:r>
            <a:r>
              <a:rPr lang="el-GR" sz="2000" b="1" smtClean="0">
                <a:solidFill>
                  <a:schemeClr val="tx1"/>
                </a:solidFill>
                <a:latin typeface="Arial" charset="0"/>
                <a:cs typeface="Arial" charset="0"/>
              </a:rPr>
              <a:t> . </a:t>
            </a:r>
            <a:r>
              <a:rPr lang="el-GR" sz="2000" smtClean="0">
                <a:solidFill>
                  <a:schemeClr val="tx1"/>
                </a:solidFill>
                <a:latin typeface="Arial" charset="0"/>
                <a:cs typeface="Arial" charset="0"/>
              </a:rPr>
              <a:t/>
            </a:r>
            <a:br>
              <a:rPr lang="el-GR" sz="2000" smtClean="0">
                <a:solidFill>
                  <a:schemeClr val="tx1"/>
                </a:solidFill>
                <a:latin typeface="Arial" charset="0"/>
                <a:cs typeface="Arial" charset="0"/>
              </a:rPr>
            </a:br>
            <a:endParaRPr lang="el-GR"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1 - Τίτλος"/>
          <p:cNvSpPr>
            <a:spLocks noGrp="1"/>
          </p:cNvSpPr>
          <p:nvPr>
            <p:ph type="title"/>
          </p:nvPr>
        </p:nvSpPr>
        <p:spPr>
          <a:xfrm>
            <a:off x="1500188" y="571500"/>
            <a:ext cx="7186612" cy="5143500"/>
          </a:xfrm>
        </p:spPr>
        <p:txBody>
          <a:bodyPr/>
          <a:lstStyle/>
          <a:p>
            <a:pPr eaLnBrk="1" hangingPunct="1"/>
            <a:r>
              <a:rPr lang="el-GR" sz="2000" b="1" smtClean="0">
                <a:solidFill>
                  <a:schemeClr val="tx1"/>
                </a:solidFill>
                <a:latin typeface="Arial" charset="0"/>
                <a:cs typeface="Arial" charset="0"/>
              </a:rPr>
              <a:t>Θα επηρεάσει την προτεινόμενη αντιμετώπιση το ιστορικό αποβολών ή αποτυχημένων εμβρυομεταφορών. Επίσης η εντόπιση (υποβλενογόνιο, τοιχικό, υπορογόνιο μισχωτό ) αλλά και το μέγεθος (υποβλενογόνιο πάνω από 2 </a:t>
            </a:r>
            <a:r>
              <a:rPr lang="en-US" sz="2000" b="1" smtClean="0">
                <a:solidFill>
                  <a:schemeClr val="tx1"/>
                </a:solidFill>
                <a:latin typeface="Arial" charset="0"/>
                <a:cs typeface="Arial" charset="0"/>
              </a:rPr>
              <a:t>cm </a:t>
            </a:r>
            <a:r>
              <a:rPr lang="el-GR" sz="2000" b="1" smtClean="0">
                <a:solidFill>
                  <a:schemeClr val="tx1"/>
                </a:solidFill>
                <a:latin typeface="Arial" charset="0"/>
                <a:cs typeface="Arial" charset="0"/>
              </a:rPr>
              <a:t>υστεροσκοπική αφαίρεση – τοιχικό ή υπορογόνιο πάνω από 4 </a:t>
            </a:r>
            <a:r>
              <a:rPr lang="en-US" sz="2000" b="1" smtClean="0">
                <a:solidFill>
                  <a:schemeClr val="tx1"/>
                </a:solidFill>
                <a:latin typeface="Arial" charset="0"/>
                <a:cs typeface="Arial" charset="0"/>
              </a:rPr>
              <a:t>cm </a:t>
            </a:r>
            <a:r>
              <a:rPr lang="el-GR" sz="2000" b="1" smtClean="0">
                <a:solidFill>
                  <a:schemeClr val="tx1"/>
                </a:solidFill>
                <a:latin typeface="Arial" charset="0"/>
                <a:cs typeface="Arial" charset="0"/>
              </a:rPr>
              <a:t>λαπαροσκοπική αφαίρεση ή λαπαροτομή κ.λ.π.)</a:t>
            </a:r>
            <a:r>
              <a:rPr lang="el-GR" sz="2000" smtClean="0">
                <a:solidFill>
                  <a:schemeClr val="tx1"/>
                </a:solidFill>
                <a:latin typeface="Arial" charset="0"/>
                <a:cs typeface="Arial" charset="0"/>
              </a:rPr>
              <a:t/>
            </a:r>
            <a:br>
              <a:rPr lang="el-GR" sz="2000" smtClean="0">
                <a:solidFill>
                  <a:schemeClr val="tx1"/>
                </a:solidFill>
                <a:latin typeface="Arial" charset="0"/>
                <a:cs typeface="Arial" charset="0"/>
              </a:rPr>
            </a:br>
            <a:r>
              <a:rPr lang="el-GR" sz="2000" b="1" smtClean="0">
                <a:solidFill>
                  <a:schemeClr val="tx1"/>
                </a:solidFill>
                <a:latin typeface="Arial" charset="0"/>
                <a:cs typeface="Arial" charset="0"/>
              </a:rPr>
              <a:t> </a:t>
            </a:r>
            <a:endParaRPr lang="el-GR" sz="2000" smtClean="0">
              <a:latin typeface="Arial" charset="0"/>
              <a:cs typeface="Arial"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1 - Τίτλος"/>
          <p:cNvSpPr>
            <a:spLocks/>
          </p:cNvSpPr>
          <p:nvPr/>
        </p:nvSpPr>
        <p:spPr bwMode="auto">
          <a:xfrm>
            <a:off x="1619250" y="1412875"/>
            <a:ext cx="7181850" cy="4175125"/>
          </a:xfrm>
          <a:prstGeom prst="rect">
            <a:avLst/>
          </a:prstGeom>
          <a:noFill/>
          <a:ln w="9525">
            <a:noFill/>
            <a:miter lim="800000"/>
            <a:headEnd/>
            <a:tailEnd/>
          </a:ln>
        </p:spPr>
        <p:txBody>
          <a:bodyPr anchor="ctr"/>
          <a:lstStyle/>
          <a:p>
            <a:r>
              <a:rPr kumimoji="1" lang="el-GR" sz="2200">
                <a:cs typeface="Arial" charset="0"/>
              </a:rPr>
              <a:t/>
            </a:r>
            <a:br>
              <a:rPr kumimoji="1" lang="el-GR" sz="2200">
                <a:cs typeface="Arial" charset="0"/>
              </a:rPr>
            </a:br>
            <a:r>
              <a:rPr kumimoji="1" lang="el-GR" sz="2200" b="1">
                <a:cs typeface="Arial" charset="0"/>
              </a:rPr>
              <a:t>Συμπεράσματα :</a:t>
            </a:r>
            <a:br>
              <a:rPr kumimoji="1" lang="el-GR" sz="2200" b="1">
                <a:cs typeface="Arial" charset="0"/>
              </a:rPr>
            </a:br>
            <a:r>
              <a:rPr kumimoji="1" lang="el-GR" sz="2200" b="1">
                <a:cs typeface="Arial" charset="0"/>
              </a:rPr>
              <a:t/>
            </a:r>
            <a:br>
              <a:rPr kumimoji="1" lang="el-GR" sz="2200" b="1">
                <a:cs typeface="Arial" charset="0"/>
              </a:rPr>
            </a:br>
            <a:r>
              <a:rPr kumimoji="1" lang="el-GR" sz="2200" b="1">
                <a:cs typeface="Arial" charset="0"/>
              </a:rPr>
              <a:t/>
            </a:r>
            <a:br>
              <a:rPr kumimoji="1" lang="el-GR" sz="2200" b="1">
                <a:cs typeface="Arial" charset="0"/>
              </a:rPr>
            </a:br>
            <a:r>
              <a:rPr kumimoji="1" lang="el-GR" sz="2200" b="1">
                <a:cs typeface="Arial" charset="0"/>
              </a:rPr>
              <a:t>Υποβλενογόνια και ενδοτοιχικά ινομυώματα που προβάλουν προς την ενδομητρική κοιλότητα επηρεάζουν αρνητικά την προσπάθεια για </a:t>
            </a:r>
            <a:r>
              <a:rPr kumimoji="1" lang="en-US" sz="2200" b="1">
                <a:cs typeface="Arial" charset="0"/>
              </a:rPr>
              <a:t>IVF-ET. </a:t>
            </a:r>
            <a:r>
              <a:rPr kumimoji="1" lang="el-GR" sz="2200" b="1">
                <a:cs typeface="Arial" charset="0"/>
              </a:rPr>
              <a:t/>
            </a:r>
            <a:br>
              <a:rPr kumimoji="1" lang="el-GR" sz="2200" b="1">
                <a:cs typeface="Arial" charset="0"/>
              </a:rPr>
            </a:br>
            <a:r>
              <a:rPr kumimoji="1" lang="en-US" sz="2200" b="1">
                <a:cs typeface="Arial" charset="0"/>
              </a:rPr>
              <a:t>H </a:t>
            </a:r>
            <a:r>
              <a:rPr kumimoji="1" lang="el-GR" sz="2200" b="1">
                <a:cs typeface="Arial" charset="0"/>
              </a:rPr>
              <a:t>ινομυωματεκτομή σε αυτές τις περιπτώσεις  πρέπει να προηγείται της </a:t>
            </a:r>
            <a:r>
              <a:rPr kumimoji="1" lang="en-US" sz="2200" b="1">
                <a:cs typeface="Arial" charset="0"/>
              </a:rPr>
              <a:t>IVF.</a:t>
            </a:r>
            <a:r>
              <a:rPr kumimoji="1" lang="el-GR" sz="2200" b="1">
                <a:cs typeface="Arial" charset="0"/>
              </a:rPr>
              <a:t>  </a:t>
            </a:r>
            <a:r>
              <a:rPr kumimoji="1" lang="en-US" sz="4400" b="1">
                <a:latin typeface="Impact" pitchFamily="34" charset="0"/>
              </a:rPr>
              <a:t/>
            </a:r>
            <a:br>
              <a:rPr kumimoji="1" lang="en-US" sz="4400" b="1">
                <a:latin typeface="Impact" pitchFamily="34" charset="0"/>
              </a:rPr>
            </a:br>
            <a:endParaRPr kumimoji="1" lang="el-GR" sz="4400" b="1">
              <a:solidFill>
                <a:schemeClr val="tx2"/>
              </a:solidFill>
              <a:latin typeface="Impact"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3"/>
          <p:cNvSpPr>
            <a:spLocks noGrp="1" noChangeArrowheads="1"/>
          </p:cNvSpPr>
          <p:nvPr>
            <p:ph type="body" idx="1"/>
          </p:nvPr>
        </p:nvSpPr>
        <p:spPr/>
        <p:txBody>
          <a:bodyPr/>
          <a:lstStyle/>
          <a:p>
            <a:pPr eaLnBrk="1" hangingPunct="1"/>
            <a:r>
              <a:rPr lang="el-GR" sz="2400" b="1" smtClean="0">
                <a:latin typeface="Arial" charset="0"/>
              </a:rPr>
              <a:t>Ως προς τα ενδοτοιχικά ινομυώματα που δεν επηρεάζουν την αρχιτεκτονική της ενδομητρικής κοιλότητος , η πρόταση για ινομυωματεκτομή πριν την </a:t>
            </a:r>
            <a:r>
              <a:rPr lang="en-US" sz="2400" b="1" smtClean="0">
                <a:latin typeface="Arial" charset="0"/>
              </a:rPr>
              <a:t>IVF-ET </a:t>
            </a:r>
            <a:r>
              <a:rPr lang="el-GR" sz="2400" b="1" smtClean="0">
                <a:latin typeface="Arial" charset="0"/>
              </a:rPr>
              <a:t>παραμένει αμφισβητούμενη , λόγω των αντικρουόμενων αποτελεσμάτων που βλέπουμε στην σχετική βιβλιογραφία.</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3"/>
          <p:cNvSpPr>
            <a:spLocks noGrp="1" noChangeArrowheads="1"/>
          </p:cNvSpPr>
          <p:nvPr>
            <p:ph type="body" idx="1"/>
          </p:nvPr>
        </p:nvSpPr>
        <p:spPr>
          <a:xfrm>
            <a:off x="1116013" y="1412875"/>
            <a:ext cx="8388350" cy="4114800"/>
          </a:xfrm>
        </p:spPr>
        <p:txBody>
          <a:bodyPr/>
          <a:lstStyle/>
          <a:p>
            <a:pPr eaLnBrk="1" hangingPunct="1">
              <a:buFontTx/>
              <a:buNone/>
            </a:pPr>
            <a:r>
              <a:rPr lang="el-GR" sz="2400" smtClean="0">
                <a:latin typeface="Arial" charset="0"/>
              </a:rPr>
              <a:t>      </a:t>
            </a:r>
            <a:r>
              <a:rPr lang="el-GR" sz="2400" b="1" smtClean="0">
                <a:latin typeface="Arial" charset="0"/>
              </a:rPr>
              <a:t>Εδώ πρέπει να λάβουμε υπ’ όψιν μας 2 ζητήματα :</a:t>
            </a:r>
          </a:p>
          <a:p>
            <a:pPr eaLnBrk="1" hangingPunct="1">
              <a:buFontTx/>
              <a:buNone/>
            </a:pPr>
            <a:endParaRPr lang="el-GR" sz="2400" b="1" smtClean="0">
              <a:latin typeface="Arial" charset="0"/>
            </a:endParaRPr>
          </a:p>
          <a:p>
            <a:pPr eaLnBrk="1" hangingPunct="1"/>
            <a:r>
              <a:rPr lang="el-GR" sz="2400" b="1" smtClean="0">
                <a:latin typeface="Arial" charset="0"/>
              </a:rPr>
              <a:t>Την ψυχολογική επίπτωση του χειρουργείου  και </a:t>
            </a:r>
          </a:p>
          <a:p>
            <a:pPr eaLnBrk="1" hangingPunct="1">
              <a:buFontTx/>
              <a:buNone/>
            </a:pPr>
            <a:r>
              <a:rPr lang="el-GR" sz="2400" b="1" smtClean="0">
                <a:latin typeface="Arial" charset="0"/>
              </a:rPr>
              <a:t>     την καθυστέρηση της προσπάθειας με </a:t>
            </a:r>
            <a:r>
              <a:rPr lang="en-US" sz="2400" b="1" smtClean="0">
                <a:latin typeface="Arial" charset="0"/>
              </a:rPr>
              <a:t>IVF-ET </a:t>
            </a:r>
            <a:r>
              <a:rPr lang="el-GR" sz="2400" b="1" smtClean="0">
                <a:latin typeface="Arial" charset="0"/>
              </a:rPr>
              <a:t>και </a:t>
            </a:r>
          </a:p>
          <a:p>
            <a:pPr eaLnBrk="1" hangingPunct="1">
              <a:buFontTx/>
              <a:buNone/>
            </a:pPr>
            <a:r>
              <a:rPr lang="el-GR" sz="2400" b="1" smtClean="0">
                <a:latin typeface="Arial" charset="0"/>
              </a:rPr>
              <a:t>     την απώλεια των κύκλων που ακολουθούν.</a:t>
            </a:r>
          </a:p>
          <a:p>
            <a:pPr eaLnBrk="1" hangingPunct="1"/>
            <a:endParaRPr lang="el-GR" sz="2400" b="1" smtClean="0">
              <a:latin typeface="Arial" charset="0"/>
            </a:endParaRPr>
          </a:p>
          <a:p>
            <a:pPr eaLnBrk="1" hangingPunct="1"/>
            <a:r>
              <a:rPr lang="el-GR" sz="2400" b="1" smtClean="0">
                <a:latin typeface="Arial" charset="0"/>
              </a:rPr>
              <a:t>Την οικονομική επιβάρυνση και την διάθεση του οικονομικού τιμήματος σε μία ινομυωματεκτομή</a:t>
            </a:r>
          </a:p>
          <a:p>
            <a:pPr eaLnBrk="1" hangingPunct="1">
              <a:buFontTx/>
              <a:buNone/>
            </a:pPr>
            <a:r>
              <a:rPr lang="el-GR" sz="2400" b="1" smtClean="0">
                <a:latin typeface="Arial" charset="0"/>
              </a:rPr>
              <a:t>     ή σε μία προσπάθεια </a:t>
            </a:r>
            <a:r>
              <a:rPr lang="en-US" sz="2400" b="1" smtClean="0">
                <a:latin typeface="Arial" charset="0"/>
              </a:rPr>
              <a:t>IVF-ET.</a:t>
            </a:r>
            <a:endParaRPr lang="el-GR" sz="2400" b="1" smtClean="0">
              <a:latin typeface="Arial"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1768475" y="1557338"/>
            <a:ext cx="7375525" cy="3313112"/>
          </a:xfrm>
        </p:spPr>
        <p:txBody>
          <a:bodyPr/>
          <a:lstStyle/>
          <a:p>
            <a:pPr eaLnBrk="1" hangingPunct="1"/>
            <a:r>
              <a:rPr lang="el-GR" sz="2400" b="1" smtClean="0">
                <a:solidFill>
                  <a:schemeClr val="tx1"/>
                </a:solidFill>
                <a:latin typeface="Arial" charset="0"/>
              </a:rPr>
              <a:t>Τα τελευταία χρόνια η τεχνολογική εξέλιξη έχει βοηθήσει εντυπωσιακά στην διαγνωστική και θεραπευτική προσέγγιση των  ινομυωμάτων με αποτέλεσμα να έχουμε δυνατότητες ασφαλέστερης αξιολόγησης και στοχευμένη θεραπεία υπό την έννοια της εξατομίκευσης.</a:t>
            </a:r>
            <a:r>
              <a:rPr lang="el-GR" sz="2400" smtClean="0">
                <a:latin typeface="Arial" charset="0"/>
              </a:rPr>
              <a:t>        </a:t>
            </a:r>
            <a:endParaRPr lang="el-GR" sz="240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6" name="Object 2"/>
          <p:cNvGraphicFramePr>
            <a:graphicFrameLocks noChangeAspect="1"/>
          </p:cNvGraphicFramePr>
          <p:nvPr/>
        </p:nvGraphicFramePr>
        <p:xfrm>
          <a:off x="1905000" y="990600"/>
          <a:ext cx="5810250" cy="4572000"/>
        </p:xfrm>
        <a:graphic>
          <a:graphicData uri="http://schemas.openxmlformats.org/presentationml/2006/ole">
            <p:oleObj spid="_x0000_s38914" name="Clip" r:id="rId3" imgW="4000320" imgH="314748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box(out)">
                                      <p:cBhvr>
                                        <p:cTn id="7" dur="5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Picture 2" descr="art-bromer"/>
          <p:cNvPicPr>
            <a:picLocks noChangeAspect="1" noChangeArrowheads="1"/>
          </p:cNvPicPr>
          <p:nvPr/>
        </p:nvPicPr>
        <p:blipFill>
          <a:blip r:embed="rId2"/>
          <a:srcRect/>
          <a:stretch>
            <a:fillRect/>
          </a:stretch>
        </p:blipFill>
        <p:spPr bwMode="auto">
          <a:xfrm>
            <a:off x="214313" y="500063"/>
            <a:ext cx="8685212" cy="6000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2" name="Object 2"/>
          <p:cNvGraphicFramePr>
            <a:graphicFrameLocks noChangeAspect="1"/>
          </p:cNvGraphicFramePr>
          <p:nvPr/>
        </p:nvGraphicFramePr>
        <p:xfrm>
          <a:off x="3657600" y="2133600"/>
          <a:ext cx="2193925" cy="2193925"/>
        </p:xfrm>
        <a:graphic>
          <a:graphicData uri="http://schemas.openxmlformats.org/presentationml/2006/ole">
            <p:oleObj spid="_x0000_s40962" name="Clip" r:id="rId4" imgW="3473280" imgH="347292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40962"/>
                                        </p:tgtEl>
                                        <p:attrNameLst>
                                          <p:attrName>style.visibility</p:attrName>
                                        </p:attrNameLst>
                                      </p:cBhvr>
                                      <p:to>
                                        <p:strVal val="visible"/>
                                      </p:to>
                                    </p:set>
                                    <p:animEffect transition="in" filter="box(out)">
                                      <p:cBhvr>
                                        <p:cTn id="7" dur="500"/>
                                        <p:tgtEl>
                                          <p:spTgt spid="40962"/>
                                        </p:tgtEl>
                                      </p:cBhvr>
                                    </p:animEffect>
                                  </p:childTnLst>
                                  <p:subTnLst>
                                    <p:audio>
                                      <p:cMediaNode>
                                        <p:cTn display="0" masterRel="sameClick">
                                          <p:stCondLst>
                                            <p:cond evt="begin" delay="0">
                                              <p:tn val="5"/>
                                            </p:cond>
                                          </p:stCondLst>
                                          <p:endCondLst>
                                            <p:cond evt="onStopAudio" delay="0">
                                              <p:tgtEl>
                                                <p:sldTgt/>
                                              </p:tgtEl>
                                            </p:cond>
                                          </p:endCondLst>
                                        </p:cTn>
                                        <p:tgtEl>
                                          <p:sndTgt r:embed="rId3" name="CLAP.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Θέμα rozuli">
  <a:themeElements>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Blush">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a:defRPr>
        </a:defPPr>
      </a:lstStyle>
    </a:lnDef>
  </a:objectDefaults>
  <a:extraClrSchemeLst>
    <a:extraClrScheme>
      <a:clrScheme name="Blush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Blush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Blush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sh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
      <a:clrScheme name="Blush 5">
        <a:dk1>
          <a:srgbClr val="660066"/>
        </a:dk1>
        <a:lt1>
          <a:srgbClr val="FFFFFF"/>
        </a:lt1>
        <a:dk2>
          <a:srgbClr val="FF00FF"/>
        </a:dk2>
        <a:lt2>
          <a:srgbClr val="FFCC99"/>
        </a:lt2>
        <a:accent1>
          <a:srgbClr val="66FFFF"/>
        </a:accent1>
        <a:accent2>
          <a:srgbClr val="CC66FF"/>
        </a:accent2>
        <a:accent3>
          <a:srgbClr val="FFFFFF"/>
        </a:accent3>
        <a:accent4>
          <a:srgbClr val="560056"/>
        </a:accent4>
        <a:accent5>
          <a:srgbClr val="B8FFFF"/>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488</TotalTime>
  <Words>490</Words>
  <PresentationFormat>Προβολή στην οθόνη (4:3)</PresentationFormat>
  <Paragraphs>47</Paragraphs>
  <Slides>36</Slides>
  <Notes>0</Notes>
  <HiddenSlides>0</HiddenSlides>
  <MMClips>0</MMClips>
  <ScaleCrop>false</ScaleCrop>
  <HeadingPairs>
    <vt:vector size="6" baseType="variant">
      <vt:variant>
        <vt:lpstr>Θέμα</vt:lpstr>
      </vt:variant>
      <vt:variant>
        <vt:i4>1</vt:i4>
      </vt:variant>
      <vt:variant>
        <vt:lpstr>Ενσωματωμένοι διακομιστές OLE</vt:lpstr>
      </vt:variant>
      <vt:variant>
        <vt:i4>2</vt:i4>
      </vt:variant>
      <vt:variant>
        <vt:lpstr>Τίτλοι διαφανειών</vt:lpstr>
      </vt:variant>
      <vt:variant>
        <vt:i4>36</vt:i4>
      </vt:variant>
    </vt:vector>
  </HeadingPairs>
  <TitlesOfParts>
    <vt:vector size="39" baseType="lpstr">
      <vt:lpstr>Θέμα rozuli</vt:lpstr>
      <vt:lpstr>Acrobat Document</vt:lpstr>
      <vt:lpstr>Clip</vt:lpstr>
      <vt:lpstr>Εξωσωματική γονιμοποίηση και ινομυώματα   Αλέξανδρος  Δ. Τζεφεράκος Μονάδα Γονιμότητας, Μαιευτήριο «ΡΕΑ» </vt:lpstr>
      <vt:lpstr>  Τα ινομυώματα εμφανίζονται στο 30% των γυναικών.   Τα ινομυώματα επηρεάζουν αρνητικά την γονιμοποιητική δυνατότητα και την εξέλιξη μιας πιθανής εγκυμοσύνης .   </vt:lpstr>
      <vt:lpstr>     Τα υποβλενογόνια ινομυώματα είναι ευρέως αποδεκτό ότι          επηρεάζουν και την γονιμότητα και την εξέλιξη της κυήσεως.  Οπως επίσης είναι αποδεκτό ότι ινομυώματα άλλων εντοπίσεων ή   μεγάλου μεγέθους έχουν παρόμοια επιβάρυνση.  Σήμερα θα παρουσιάσουμε τις τεκμηριώσεις ή μη των πιο πάνω . </vt:lpstr>
      <vt:lpstr>Τι προκαλεί τα ινομυώματα;   </vt:lpstr>
      <vt:lpstr>Λίγα είναι γνωστά για τις αιτίες ανάπτυξης των ινομυωμάτων. Κάποιες έρευνες καταλήγουν στο συμπέρασμα ότι η προδιάθεση μιας γυναίκας στην εμφάνιση των ινομυωμάτων μπορεί να έχει κάποια σχέση (κληρονομικότητα) ,145 γονίδια εμπλέκονται στην δημιουργία ινομυωμάτων από τις λείες μυικές ίνες. Επίσης, κάποια σχέση φαίνεται να υπάρχει ανάμεσα στην ανάπτυξη των ινομυωμάτων και στις γυναικείες ορμόνες (οιστρογόνα), γιατί τα ινομυώματα τείνουν να μεγαλώνουν σε μέγεθος κατά την αναπαραγωγική ηλικία της γυναίκας και μπορούν επίσης, να μεγαλώσουν ραγδαίως κατά τη διάρκεια της εγκυμοσύνης, όταν τα επίπεδα των οιστρογόνων είναι πάρα πολύ υψηλά.  Τα ινομυώματα γενικώς μικραίνουν μετά την εμμηνόπαυση καθώς πέφτουν τα επίπεδα των οιστρογόνων. Πάντως, το πιο πιθανό είναι ότι τα ινομυώματα είναι το αποτέλεσμα ενός συνδυασμού αυτών και κάποιων άλλων παραγόντων, που δεν έχουν ακόμα καθοριστεί.</vt:lpstr>
      <vt:lpstr>         Τα ινομυώματα επηρεάζουν την γονιμότητα εξ αιτίας :               1)  Απόφραξης των ισθμικών στομίων των σαλπίγγων   2)  Δυσλειτουργικής υπερτονίας του μυομητρίου που επηρεάζει :               α) μεταφορά του ωαρίου               β) μετανάστευση και διείσδυση των σπερματοζωαρίων               γ) επαρκή αιμάτωση  του  ενδομητρίου             3)  Συμπίεσης και ατροφίας ή εξέλκωσης του ενδομητρίου.     </vt:lpstr>
      <vt:lpstr>Η  IVF-ET  είναι μια διαδικασία με υψηλό κόστος οικονομικό, κοινωνικό , ψυχολογικό αλλά και βιολογικό λόγω των πιθανών παρενεργειών. Είναι λοιπόν σημαντικό να κάνουμε τις προϋποθέσεις   όσο το δυνατόν πιο θετικές για επιτυχή εμφύτευση .   </vt:lpstr>
      <vt:lpstr>Σε αυτήν την παρουσίαση θα αναλύσουμε δεδομένα με τις επιδράσεις των ινομυωμάτων στην IVF  και δεδομένα με τα οφέλη και τους πιθανούς κινδύνους από την ινομυωματεκτομή .Ελπίζουμε να αποτελέσουν ερέθισμα για να να μπορεί κανείς τεκμηριωμένα να έχει την ορθότερη επιλογή.   </vt:lpstr>
      <vt:lpstr>ΤΥΠΟΙ  ΙΝΟΜΥΩΜΑΤΩΝ  ΚΑΙ  ΔΙΑΓΝΩΣΤΙΚΕΣ  ΜΕΘΟΔΟΙ</vt:lpstr>
      <vt:lpstr>     Τα ινομυώματα μπορεί να είναι : Μισχωτά  Υπορογόνια Ενδοτοιχικά Υποβλεννογόνια  Τραχηλικά Σπάνια είναι ενδοσυνδεσμικά ,περιτοναϊκά και ωοθηκικά   </vt:lpstr>
      <vt:lpstr>Συχνά θα συνοδεύεται μια αξιολόγηση ινομυωμάτων  με όρους όπως ασβεστοποιημένο , εκφυλισμένο , σκληρό , μαλακό κλπ. Η περιγραφή χωρίς το πλήρες μυομητρικό ιστολογικό  παρασκεύασμα σε επίπεδο υστεροσαλπιγγογραφίας , υπερηχογραφήματος (two ,three ή four D,Doppler etc) , αξονικής ή μαγνητικής τομογραφίας , υστεροσκόπησης ή λαπαροσκόπησης είναι τελικά υποκειμενική.   </vt:lpstr>
      <vt:lpstr>     Οι μη επεμεβατικές μέθοδοι όπως υπερηχογράφημα (two ,three ή four D,Doppler etc), αξονική ή μαγνητική τομογραφία έστω και σε συνδυαστική μελέτη θα κατορθώσουν να μας βοηθήσουν να προσδιορίσουμε με μεγάλη αξιοπιστία το μέγεθος την τοπογραφία και να μας βοηθήσουν στην διαφοροποίηση από αδενομύωση . Εν τούτοις δεν θα μας βοηθήσουν στην αξιολόγηση της διαβατότητος των σαλπίγγων ,υδροσαλπίγγων και των διαταραχών της ανατομίας.Στα ερωτήματα αυτά θα μας βοηθήσoυν σχετικά επεμβατικές μέθοδοι όπως η υστεροσαλπιγγογραφία ή η sonohysterography. Κυρίαρχη όμως διαγνωστική θέση έχει η υστεροσκόπηση και η λαπαροσκόπηση που μπορούν να οδηγήσουν και στην άμεση αφαίρεση των υποβλεννογονίων των υπορογονίων αλλά και με σωστή χαρτογράφηση ή σύγχρονη υπερηχογραφική βοήθεια και όλων των τοιχικών  ινομυωμάτων που δεν είναι άμεσα ορατά με την ενδοσκόπηση.       </vt:lpstr>
      <vt:lpstr>    Τύποι ινομυωμάτων   Υποβλενογόνιο :  Αναπτύσσεται προς το εσωτερικό του τοιχώματος  της μήτρας  Ενδοτοιχωματικό :  Αναπτύσσεται προς το εσωτερικό της κοιλότητας της μήτρας  Μισχωτό  ινομύωμα :   Αναπτύσσεται  από το τοίχωμα  της μήτρας προς τον  ελεύθερο  κοιλιακό  χώρο      </vt:lpstr>
      <vt:lpstr>                 </vt:lpstr>
      <vt:lpstr>Ταξινόμηση κατά ESGE των υποβλεννογονίων μυωμάτων.  (Wamsteker et al., 1993, Hysteroscopy Training Centre,  Spaarne Hospital, Haarlem, The Netherlands.)    Τύπος      Βαθμός ενδοτοιχωματικής επέκτασης                0   Καθόλου ενδοτοιχωματική επέκταση                      Ι                      Ενδοτοιχωματική επέκταση &lt; 50%      ΙΙ                      Ενδοτοιχωματική επέκταση  50%     </vt:lpstr>
      <vt:lpstr>    Πιθανές επιδράσεις των ινομυωμάτων στην επιτυχή IVF    MHXANIKH: Μεταβολή της μυϊκής τονικότητας  ΜΟΡΦΟΛΟΓΙΚΗ: Μεταβολή στην ενδομητρική δομή και ακεραιότητα  ΑΓΓΕΙΑΚΗ: Διαταραχή της αγγειακής παροχής του μυομητρίου και του ενδομητρίου  ΒΙΟΧΗΜΙΚΗ: Διαταραχή στην έκκριση κυτοκινών       </vt:lpstr>
      <vt:lpstr>Διαφάνεια 17</vt:lpstr>
      <vt:lpstr>Διαφάνεια 18</vt:lpstr>
      <vt:lpstr>Διαφάνεια 19</vt:lpstr>
      <vt:lpstr>Διαφάνεια 20</vt:lpstr>
      <vt:lpstr>Διαφάνεια 21</vt:lpstr>
      <vt:lpstr>Uterine Myomata and outcome of ART Oliveira et al.(Fertil. Steril., 2004)   Patients with intramural fibroids  &gt;4.0cm   had lower pregnancy rates than those  with intramural fibroids &lt;4.0 cm.    </vt:lpstr>
      <vt:lpstr> Uterine Myomata and outcome of ART Stovall et al.(Hum Reprod1998)   LOCATION: im&amp; ssas one group vs. Sm  Pregnancy and implantation rates were lower in the groups of patients with uterine fibroids.  More significant in cases with submucous myomas. </vt:lpstr>
      <vt:lpstr>Uterine Myomata and outcome of ART Oliveira et al.(Fertil. Steril., 2004)    245 cases vs. 245 controls–retrospective study  ss and im myomas not encroaching on cavity   Patients having subserosal or intramural leiomyomas  of &lt;4 cm have IVF-ICSI outcomes comparable  to those of patients without such leiomyomas.    Patients with intramural fibroids &gt;4.0cm  had  lower pregnancy rates than those with intramural  fibroids &lt;4.0 cm.    </vt:lpstr>
      <vt:lpstr>                  Uterine Myomata  and outcome of ART            Beneckeet al.(Review-GynecolObstetInvest. 2005)                   there was a significant     negative  impact    on implantation rate  and   the delivery rate per transfer cycle             in  the intramural  group versus the control group.   </vt:lpstr>
      <vt:lpstr>  Uterine Myomata and outcome of ART Aboulghar M et al.(MEFS, 2004)    184 patients in 4 groups prospective controlled study only  intramural myoma with normal cavities &gt;or &lt; 5mm away from the lining by TVS.    The distance between the myoma and endometrial lining  did not affect the pregnancy rate in IVF-ET cycles.   </vt:lpstr>
      <vt:lpstr>          Στην Cochrain library διερεύνησαν τα δεδομένα από 146 μελέτες και ανασκοπήσεις μελετών έως το 2005.  Τα αποτελέσματα είναι αντικρουόμενα .  Χαρακτηριστικό είναι ότι δεν υπάρχουν μελέτες προοπτικές  με αξιόπιστες ομάδες ελέγχου και  μελέτης καθώς και καλή στατιστική αξιοπιστία .  Επίσης υπάρχουν δημοσιεύσεις που φτάνουν στα ακριβώς αντίθετα συμπεράσματα μελετώντας τις ίδιες ομάδες.               </vt:lpstr>
      <vt:lpstr>Στην ερώτηση λοιπόν που τίθεται ,δηλαδή , αν πρέπει να υποβάλονται σε ινομυωματεκτομή οι γυναίκες πριν από προσπάθειες υπβοηθούμενης αναπαραγωγής . Θα απαντήσουμε πως  και εδώ αφού δεν υπάρχουν αποδεδειγμένες καθοδηγητικές γραμμές  συνιστούμε εξατομίκευση .  </vt:lpstr>
      <vt:lpstr>Θα επηρεάσει την προτεινόμενη αντιμετώπιση το ιστορικό αποβολών ή αποτυχημένων εμβρυομεταφορών. Επίσης η εντόπιση (υποβλενογόνιο, τοιχικό, υπορογόνιο μισχωτό ) αλλά και το μέγεθος (υποβλενογόνιο πάνω από 2 cm υστεροσκοπική αφαίρεση – τοιχικό ή υπορογόνιο πάνω από 4 cm λαπαροσκοπική αφαίρεση ή λαπαροτομή κ.λ.π.)  </vt:lpstr>
      <vt:lpstr>Διαφάνεια 30</vt:lpstr>
      <vt:lpstr>Διαφάνεια 31</vt:lpstr>
      <vt:lpstr>Διαφάνεια 32</vt:lpstr>
      <vt:lpstr>Τα τελευταία χρόνια η τεχνολογική εξέλιξη έχει βοηθήσει εντυπωσιακά στην διαγνωστική και θεραπευτική προσέγγιση των  ινομυωμάτων με αποτέλεσμα να έχουμε δυνατότητες ασφαλέστερης αξιολόγησης και στοχευμένη θεραπεία υπό την έννοια της εξατομίκευσης.        </vt:lpstr>
      <vt:lpstr>Διαφάνεια 34</vt:lpstr>
      <vt:lpstr>Διαφάνεια 35</vt:lpstr>
      <vt:lpstr>Διαφάνεια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Εξωσωματική γονιμοποίηση και ινομυώματα   Αλέξανδρος Τζεφεράκος Μονάδα Αναπαραγωγικής Ιατρικής «ΛΗΤΩ» </dc:title>
  <cp:lastModifiedBy>Gram.Ivf</cp:lastModifiedBy>
  <cp:revision>35</cp:revision>
  <dcterms:modified xsi:type="dcterms:W3CDTF">2012-06-26T11:19:41Z</dcterms:modified>
</cp:coreProperties>
</file>